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77" r:id="rId2"/>
    <p:sldId id="257" r:id="rId3"/>
    <p:sldId id="292" r:id="rId4"/>
    <p:sldId id="378" r:id="rId5"/>
    <p:sldId id="375" r:id="rId6"/>
    <p:sldId id="380" r:id="rId7"/>
    <p:sldId id="387" r:id="rId8"/>
    <p:sldId id="403" r:id="rId9"/>
    <p:sldId id="394" r:id="rId10"/>
    <p:sldId id="395" r:id="rId11"/>
    <p:sldId id="405" r:id="rId12"/>
    <p:sldId id="397" r:id="rId13"/>
    <p:sldId id="396" r:id="rId14"/>
    <p:sldId id="401" r:id="rId15"/>
    <p:sldId id="402" r:id="rId16"/>
    <p:sldId id="410" r:id="rId17"/>
    <p:sldId id="385" r:id="rId18"/>
    <p:sldId id="388" r:id="rId19"/>
    <p:sldId id="406" r:id="rId20"/>
    <p:sldId id="400" r:id="rId21"/>
    <p:sldId id="407" r:id="rId22"/>
    <p:sldId id="409" r:id="rId23"/>
    <p:sldId id="381" r:id="rId24"/>
    <p:sldId id="417" r:id="rId25"/>
    <p:sldId id="413" r:id="rId26"/>
    <p:sldId id="414" r:id="rId27"/>
    <p:sldId id="415" r:id="rId28"/>
    <p:sldId id="389" r:id="rId29"/>
    <p:sldId id="416" r:id="rId30"/>
    <p:sldId id="418" r:id="rId31"/>
    <p:sldId id="376" r:id="rId32"/>
    <p:sldId id="419" r:id="rId33"/>
    <p:sldId id="390" r:id="rId34"/>
    <p:sldId id="384" r:id="rId35"/>
    <p:sldId id="420" r:id="rId36"/>
    <p:sldId id="421" r:id="rId37"/>
    <p:sldId id="422" r:id="rId38"/>
    <p:sldId id="423" r:id="rId39"/>
    <p:sldId id="392" r:id="rId40"/>
    <p:sldId id="393" r:id="rId41"/>
    <p:sldId id="424" r:id="rId42"/>
    <p:sldId id="425" r:id="rId43"/>
    <p:sldId id="426" r:id="rId44"/>
    <p:sldId id="382" r:id="rId45"/>
    <p:sldId id="383" r:id="rId46"/>
    <p:sldId id="293" r:id="rId4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2025"/>
    <a:srgbClr val="161B30"/>
    <a:srgbClr val="DFA87B"/>
    <a:srgbClr val="D39B71"/>
    <a:srgbClr val="A76E4D"/>
    <a:srgbClr val="FEF8EA"/>
    <a:srgbClr val="7972BD"/>
    <a:srgbClr val="B7ABC8"/>
    <a:srgbClr val="FCE9FF"/>
    <a:srgbClr val="2461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5" autoAdjust="0"/>
    <p:restoredTop sz="94669" autoAdjust="0"/>
  </p:normalViewPr>
  <p:slideViewPr>
    <p:cSldViewPr snapToGrid="0">
      <p:cViewPr varScale="1">
        <p:scale>
          <a:sx n="86" d="100"/>
          <a:sy n="86" d="100"/>
        </p:scale>
        <p:origin x="42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02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9230B0E-39ED-45EA-AD95-669D0616B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바닥글 개체 틀 3">
            <a:extLst>
              <a:ext uri="{FF2B5EF4-FFF2-40B4-BE49-F238E27FC236}">
                <a16:creationId xmlns:a16="http://schemas.microsoft.com/office/drawing/2014/main" id="{AA82B798-201A-4B14-B1F0-6A660C5C72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EE2F5857-B39B-4284-A086-C6DE2719C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E3EF34-7656-4396-AEBE-2B554E5E9341}" type="slidenum">
              <a:rPr lang="ko-KR" altLang="en-US" smtClean="0"/>
              <a:t>‹#›</a:t>
            </a:fld>
            <a:endParaRPr lang="ko-KR" altLang="en-US"/>
          </a:p>
        </p:txBody>
      </p:sp>
    </p:spTree>
    <p:extLst>
      <p:ext uri="{BB962C8B-B14F-4D97-AF65-F5344CB8AC3E}">
        <p14:creationId xmlns:p14="http://schemas.microsoft.com/office/powerpoint/2010/main" val="1698782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2022-12-20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1</a:t>
            </a:fld>
            <a:endParaRPr lang="ko-KR" altLang="en-US"/>
          </a:p>
        </p:txBody>
      </p:sp>
    </p:spTree>
    <p:extLst>
      <p:ext uri="{BB962C8B-B14F-4D97-AF65-F5344CB8AC3E}">
        <p14:creationId xmlns:p14="http://schemas.microsoft.com/office/powerpoint/2010/main" val="154333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PTMON title">
    <p:spTree>
      <p:nvGrpSpPr>
        <p:cNvPr id="1" name=""/>
        <p:cNvGrpSpPr/>
        <p:nvPr/>
      </p:nvGrpSpPr>
      <p:grpSpPr>
        <a:xfrm>
          <a:off x="0" y="0"/>
          <a:ext cx="0" cy="0"/>
          <a:chOff x="0" y="0"/>
          <a:chExt cx="0" cy="0"/>
        </a:xfrm>
      </p:grpSpPr>
      <p:sp>
        <p:nvSpPr>
          <p:cNvPr id="16" name="그림 개체 틀 4">
            <a:extLst>
              <a:ext uri="{FF2B5EF4-FFF2-40B4-BE49-F238E27FC236}">
                <a16:creationId xmlns:a16="http://schemas.microsoft.com/office/drawing/2014/main" id="{E9926E96-A0FC-4624-9F1E-66835BA093E9}"/>
              </a:ext>
            </a:extLst>
          </p:cNvPr>
          <p:cNvSpPr>
            <a:spLocks noGrp="1"/>
          </p:cNvSpPr>
          <p:nvPr>
            <p:ph type="pic" sz="quarter" idx="10" hasCustomPrompt="1"/>
          </p:nvPr>
        </p:nvSpPr>
        <p:spPr>
          <a:xfrm>
            <a:off x="596906" y="635000"/>
            <a:ext cx="10998190" cy="3548717"/>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9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80F53BA9-FD4B-48F2-A6C7-6AF370121A18}"/>
              </a:ext>
            </a:extLst>
          </p:cNvPr>
          <p:cNvSpPr>
            <a:spLocks noGrp="1"/>
          </p:cNvSpPr>
          <p:nvPr>
            <p:ph type="pic" sz="quarter" idx="10" hasCustomPrompt="1"/>
          </p:nvPr>
        </p:nvSpPr>
        <p:spPr>
          <a:xfrm>
            <a:off x="0" y="0"/>
            <a:ext cx="121920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887461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PPTMON slide">
    <p:spTree>
      <p:nvGrpSpPr>
        <p:cNvPr id="1" name=""/>
        <p:cNvGrpSpPr/>
        <p:nvPr/>
      </p:nvGrpSpPr>
      <p:grpSpPr>
        <a:xfrm>
          <a:off x="0" y="0"/>
          <a:ext cx="0" cy="0"/>
          <a:chOff x="0" y="0"/>
          <a:chExt cx="0" cy="0"/>
        </a:xfrm>
      </p:grpSpPr>
      <p:sp>
        <p:nvSpPr>
          <p:cNvPr id="5" name="그림 개체 틀 11">
            <a:extLst>
              <a:ext uri="{FF2B5EF4-FFF2-40B4-BE49-F238E27FC236}">
                <a16:creationId xmlns:a16="http://schemas.microsoft.com/office/drawing/2014/main" id="{61CA6EE1-28C3-4D8C-A6F6-3084C0E517E0}"/>
              </a:ext>
            </a:extLst>
          </p:cNvPr>
          <p:cNvSpPr>
            <a:spLocks noGrp="1"/>
          </p:cNvSpPr>
          <p:nvPr>
            <p:ph type="pic" sz="quarter" idx="10" hasCustomPrompt="1"/>
          </p:nvPr>
        </p:nvSpPr>
        <p:spPr>
          <a:xfrm>
            <a:off x="5856989"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6" name="그림 개체 틀 11">
            <a:extLst>
              <a:ext uri="{FF2B5EF4-FFF2-40B4-BE49-F238E27FC236}">
                <a16:creationId xmlns:a16="http://schemas.microsoft.com/office/drawing/2014/main" id="{7F3DF62E-0183-4C27-8639-4BE9EF79C57F}"/>
              </a:ext>
            </a:extLst>
          </p:cNvPr>
          <p:cNvSpPr>
            <a:spLocks noGrp="1"/>
          </p:cNvSpPr>
          <p:nvPr>
            <p:ph type="pic" sz="quarter" idx="11" hasCustomPrompt="1"/>
          </p:nvPr>
        </p:nvSpPr>
        <p:spPr>
          <a:xfrm>
            <a:off x="9014458"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26646319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_PPTMON slide">
    <p:spTree>
      <p:nvGrpSpPr>
        <p:cNvPr id="1" name=""/>
        <p:cNvGrpSpPr/>
        <p:nvPr/>
      </p:nvGrpSpPr>
      <p:grpSpPr>
        <a:xfrm>
          <a:off x="0" y="0"/>
          <a:ext cx="0" cy="0"/>
          <a:chOff x="0" y="0"/>
          <a:chExt cx="0" cy="0"/>
        </a:xfrm>
      </p:grpSpPr>
      <p:sp>
        <p:nvSpPr>
          <p:cNvPr id="5" name="그림 개체 틀 5">
            <a:extLst>
              <a:ext uri="{FF2B5EF4-FFF2-40B4-BE49-F238E27FC236}">
                <a16:creationId xmlns:a16="http://schemas.microsoft.com/office/drawing/2014/main" id="{A4BEF9B5-4920-496F-93E3-DE1C121B7268}"/>
              </a:ext>
            </a:extLst>
          </p:cNvPr>
          <p:cNvSpPr>
            <a:spLocks noGrp="1"/>
          </p:cNvSpPr>
          <p:nvPr>
            <p:ph type="pic" sz="quarter" idx="10" hasCustomPrompt="1"/>
          </p:nvPr>
        </p:nvSpPr>
        <p:spPr>
          <a:xfrm>
            <a:off x="7252017" y="910115"/>
            <a:ext cx="3825240" cy="5114925"/>
          </a:xfrm>
          <a:prstGeom prst="roundRect">
            <a:avLst>
              <a:gd name="adj" fmla="val 1926"/>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7068697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PPTMON slide">
    <p:spTree>
      <p:nvGrpSpPr>
        <p:cNvPr id="1" name=""/>
        <p:cNvGrpSpPr/>
        <p:nvPr/>
      </p:nvGrpSpPr>
      <p:grpSpPr>
        <a:xfrm>
          <a:off x="0" y="0"/>
          <a:ext cx="0" cy="0"/>
          <a:chOff x="0" y="0"/>
          <a:chExt cx="0" cy="0"/>
        </a:xfrm>
      </p:grpSpPr>
      <p:sp>
        <p:nvSpPr>
          <p:cNvPr id="6" name="그림 개체 틀 8">
            <a:extLst>
              <a:ext uri="{FF2B5EF4-FFF2-40B4-BE49-F238E27FC236}">
                <a16:creationId xmlns:a16="http://schemas.microsoft.com/office/drawing/2014/main" id="{0A829D77-9C0E-47B5-81DD-CFF917D4F423}"/>
              </a:ext>
            </a:extLst>
          </p:cNvPr>
          <p:cNvSpPr>
            <a:spLocks noGrp="1"/>
          </p:cNvSpPr>
          <p:nvPr>
            <p:ph type="pic" sz="quarter" idx="10" hasCustomPrompt="1"/>
          </p:nvPr>
        </p:nvSpPr>
        <p:spPr>
          <a:xfrm>
            <a:off x="5119428" y="1138220"/>
            <a:ext cx="6273800" cy="3784600"/>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2634412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PTMON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65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PTMON cus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PPTMON slide">
    <p:spTree>
      <p:nvGrpSpPr>
        <p:cNvPr id="1" name=""/>
        <p:cNvGrpSpPr/>
        <p:nvPr/>
      </p:nvGrpSpPr>
      <p:grpSpPr>
        <a:xfrm>
          <a:off x="0" y="0"/>
          <a:ext cx="0" cy="0"/>
          <a:chOff x="0" y="0"/>
          <a:chExt cx="0" cy="0"/>
        </a:xfrm>
      </p:grpSpPr>
      <p:sp>
        <p:nvSpPr>
          <p:cNvPr id="6" name="그림 개체 틀 4">
            <a:extLst>
              <a:ext uri="{FF2B5EF4-FFF2-40B4-BE49-F238E27FC236}">
                <a16:creationId xmlns:a16="http://schemas.microsoft.com/office/drawing/2014/main" id="{4AA76392-4193-4260-9B5D-1E0CA21F5D78}"/>
              </a:ext>
            </a:extLst>
          </p:cNvPr>
          <p:cNvSpPr>
            <a:spLocks noGrp="1"/>
          </p:cNvSpPr>
          <p:nvPr>
            <p:ph type="pic" sz="quarter" idx="10" hasCustomPrompt="1"/>
          </p:nvPr>
        </p:nvSpPr>
        <p:spPr>
          <a:xfrm>
            <a:off x="0" y="0"/>
            <a:ext cx="121920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 Right Click &gt; Click to Bring to Front &gt;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056029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54F6211E-270C-436D-AE6B-9E5CFF487D02}"/>
              </a:ext>
            </a:extLst>
          </p:cNvPr>
          <p:cNvSpPr>
            <a:spLocks noGrp="1"/>
          </p:cNvSpPr>
          <p:nvPr>
            <p:ph type="pic" sz="quarter" idx="10" hasCustomPrompt="1"/>
          </p:nvPr>
        </p:nvSpPr>
        <p:spPr>
          <a:xfrm>
            <a:off x="6096000" y="0"/>
            <a:ext cx="60960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2925086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05106D18-49B6-49AF-BAD7-8CA2C044C035}"/>
              </a:ext>
            </a:extLst>
          </p:cNvPr>
          <p:cNvSpPr>
            <a:spLocks noGrp="1"/>
          </p:cNvSpPr>
          <p:nvPr>
            <p:ph type="pic" sz="quarter" idx="10" hasCustomPrompt="1"/>
          </p:nvPr>
        </p:nvSpPr>
        <p:spPr>
          <a:xfrm>
            <a:off x="0" y="0"/>
            <a:ext cx="44196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7666715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565250E8-2C5E-427F-83AC-E5E368726448}"/>
              </a:ext>
            </a:extLst>
          </p:cNvPr>
          <p:cNvSpPr>
            <a:spLocks noGrp="1"/>
          </p:cNvSpPr>
          <p:nvPr>
            <p:ph type="pic" sz="quarter" idx="10" hasCustomPrompt="1"/>
          </p:nvPr>
        </p:nvSpPr>
        <p:spPr>
          <a:xfrm>
            <a:off x="4332600" y="4158000"/>
            <a:ext cx="2700000" cy="2700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7" name="그림 개체 틀 4">
            <a:extLst>
              <a:ext uri="{FF2B5EF4-FFF2-40B4-BE49-F238E27FC236}">
                <a16:creationId xmlns:a16="http://schemas.microsoft.com/office/drawing/2014/main" id="{91F01171-120A-406D-839E-DEA62DC3788D}"/>
              </a:ext>
            </a:extLst>
          </p:cNvPr>
          <p:cNvSpPr>
            <a:spLocks noGrp="1"/>
          </p:cNvSpPr>
          <p:nvPr>
            <p:ph type="pic" sz="quarter" idx="11" hasCustomPrompt="1"/>
          </p:nvPr>
        </p:nvSpPr>
        <p:spPr>
          <a:xfrm>
            <a:off x="7152000" y="4158000"/>
            <a:ext cx="5040000" cy="2700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Tree>
    <p:extLst>
      <p:ext uri="{BB962C8B-B14F-4D97-AF65-F5344CB8AC3E}">
        <p14:creationId xmlns:p14="http://schemas.microsoft.com/office/powerpoint/2010/main" val="17089535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B1C9387D-ACCF-4320-8250-0874F30C1112}"/>
              </a:ext>
            </a:extLst>
          </p:cNvPr>
          <p:cNvSpPr>
            <a:spLocks noGrp="1"/>
          </p:cNvSpPr>
          <p:nvPr>
            <p:ph type="pic" sz="quarter" idx="10" hasCustomPrompt="1"/>
          </p:nvPr>
        </p:nvSpPr>
        <p:spPr>
          <a:xfrm>
            <a:off x="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0" name="그림 개체 틀 4">
            <a:extLst>
              <a:ext uri="{FF2B5EF4-FFF2-40B4-BE49-F238E27FC236}">
                <a16:creationId xmlns:a16="http://schemas.microsoft.com/office/drawing/2014/main" id="{1101F76B-AE90-42E5-A04F-9C15F93E33AE}"/>
              </a:ext>
            </a:extLst>
          </p:cNvPr>
          <p:cNvSpPr>
            <a:spLocks noGrp="1"/>
          </p:cNvSpPr>
          <p:nvPr>
            <p:ph type="pic" sz="quarter" idx="11" hasCustomPrompt="1"/>
          </p:nvPr>
        </p:nvSpPr>
        <p:spPr>
          <a:xfrm>
            <a:off x="30492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1" name="그림 개체 틀 4">
            <a:extLst>
              <a:ext uri="{FF2B5EF4-FFF2-40B4-BE49-F238E27FC236}">
                <a16:creationId xmlns:a16="http://schemas.microsoft.com/office/drawing/2014/main" id="{12915428-E119-4525-9056-488DFBF7F2C4}"/>
              </a:ext>
            </a:extLst>
          </p:cNvPr>
          <p:cNvSpPr>
            <a:spLocks noGrp="1"/>
          </p:cNvSpPr>
          <p:nvPr>
            <p:ph type="pic" sz="quarter" idx="12" hasCustomPrompt="1"/>
          </p:nvPr>
        </p:nvSpPr>
        <p:spPr>
          <a:xfrm>
            <a:off x="60984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2" name="그림 개체 틀 4">
            <a:extLst>
              <a:ext uri="{FF2B5EF4-FFF2-40B4-BE49-F238E27FC236}">
                <a16:creationId xmlns:a16="http://schemas.microsoft.com/office/drawing/2014/main" id="{94D78C5B-7290-4573-B08E-1F6DD07A8FA8}"/>
              </a:ext>
            </a:extLst>
          </p:cNvPr>
          <p:cNvSpPr>
            <a:spLocks noGrp="1"/>
          </p:cNvSpPr>
          <p:nvPr>
            <p:ph type="pic" sz="quarter" idx="13" hasCustomPrompt="1"/>
          </p:nvPr>
        </p:nvSpPr>
        <p:spPr>
          <a:xfrm>
            <a:off x="91476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967793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PPTMON slide">
    <p:spTree>
      <p:nvGrpSpPr>
        <p:cNvPr id="1" name=""/>
        <p:cNvGrpSpPr/>
        <p:nvPr/>
      </p:nvGrpSpPr>
      <p:grpSpPr>
        <a:xfrm>
          <a:off x="0" y="0"/>
          <a:ext cx="0" cy="0"/>
          <a:chOff x="0" y="0"/>
          <a:chExt cx="0" cy="0"/>
        </a:xfrm>
      </p:grpSpPr>
      <p:sp>
        <p:nvSpPr>
          <p:cNvPr id="6" name="그림 개체 틀 4">
            <a:extLst>
              <a:ext uri="{FF2B5EF4-FFF2-40B4-BE49-F238E27FC236}">
                <a16:creationId xmlns:a16="http://schemas.microsoft.com/office/drawing/2014/main" id="{E30C5FA1-60AB-4AF7-B5FA-20913F9D4804}"/>
              </a:ext>
            </a:extLst>
          </p:cNvPr>
          <p:cNvSpPr>
            <a:spLocks noGrp="1"/>
          </p:cNvSpPr>
          <p:nvPr>
            <p:ph type="pic" sz="quarter" idx="11" hasCustomPrompt="1"/>
          </p:nvPr>
        </p:nvSpPr>
        <p:spPr>
          <a:xfrm>
            <a:off x="3049200" y="3429000"/>
            <a:ext cx="3049200" cy="3429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8" name="그림 개체 틀 4">
            <a:extLst>
              <a:ext uri="{FF2B5EF4-FFF2-40B4-BE49-F238E27FC236}">
                <a16:creationId xmlns:a16="http://schemas.microsoft.com/office/drawing/2014/main" id="{F3C251F4-1CF7-4694-9E9D-CF49294C0B44}"/>
              </a:ext>
            </a:extLst>
          </p:cNvPr>
          <p:cNvSpPr>
            <a:spLocks noGrp="1"/>
          </p:cNvSpPr>
          <p:nvPr>
            <p:ph type="pic" sz="quarter" idx="13" hasCustomPrompt="1"/>
          </p:nvPr>
        </p:nvSpPr>
        <p:spPr>
          <a:xfrm>
            <a:off x="9147600" y="3429000"/>
            <a:ext cx="30492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9" name="그림 개체 틀 4">
            <a:extLst>
              <a:ext uri="{FF2B5EF4-FFF2-40B4-BE49-F238E27FC236}">
                <a16:creationId xmlns:a16="http://schemas.microsoft.com/office/drawing/2014/main" id="{DA0F7FC4-9D6A-477C-93D8-D18AB7F69146}"/>
              </a:ext>
            </a:extLst>
          </p:cNvPr>
          <p:cNvSpPr>
            <a:spLocks noGrp="1"/>
          </p:cNvSpPr>
          <p:nvPr>
            <p:ph type="pic" sz="quarter" idx="14" hasCustomPrompt="1"/>
          </p:nvPr>
        </p:nvSpPr>
        <p:spPr>
          <a:xfrm>
            <a:off x="0" y="0"/>
            <a:ext cx="3049200" cy="6858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10" name="그림 개체 틀 4">
            <a:extLst>
              <a:ext uri="{FF2B5EF4-FFF2-40B4-BE49-F238E27FC236}">
                <a16:creationId xmlns:a16="http://schemas.microsoft.com/office/drawing/2014/main" id="{35FCDF76-7EE8-433F-957C-B3E83CA49433}"/>
              </a:ext>
            </a:extLst>
          </p:cNvPr>
          <p:cNvSpPr>
            <a:spLocks noGrp="1"/>
          </p:cNvSpPr>
          <p:nvPr>
            <p:ph type="pic" sz="quarter" idx="15" hasCustomPrompt="1"/>
          </p:nvPr>
        </p:nvSpPr>
        <p:spPr>
          <a:xfrm>
            <a:off x="3049200" y="0"/>
            <a:ext cx="3049200" cy="3429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11" name="그림 개체 틀 4">
            <a:extLst>
              <a:ext uri="{FF2B5EF4-FFF2-40B4-BE49-F238E27FC236}">
                <a16:creationId xmlns:a16="http://schemas.microsoft.com/office/drawing/2014/main" id="{D7E9AE89-A46A-42C2-BF0B-0C85F31DC796}"/>
              </a:ext>
            </a:extLst>
          </p:cNvPr>
          <p:cNvSpPr>
            <a:spLocks noGrp="1"/>
          </p:cNvSpPr>
          <p:nvPr>
            <p:ph type="pic" sz="quarter" idx="16" hasCustomPrompt="1"/>
          </p:nvPr>
        </p:nvSpPr>
        <p:spPr>
          <a:xfrm>
            <a:off x="6098400" y="0"/>
            <a:ext cx="3049200" cy="6858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2" name="그림 개체 틀 4">
            <a:extLst>
              <a:ext uri="{FF2B5EF4-FFF2-40B4-BE49-F238E27FC236}">
                <a16:creationId xmlns:a16="http://schemas.microsoft.com/office/drawing/2014/main" id="{8EE4E80A-C141-4C5D-A415-A196024CB601}"/>
              </a:ext>
            </a:extLst>
          </p:cNvPr>
          <p:cNvSpPr>
            <a:spLocks noGrp="1"/>
          </p:cNvSpPr>
          <p:nvPr>
            <p:ph type="pic" sz="quarter" idx="17" hasCustomPrompt="1"/>
          </p:nvPr>
        </p:nvSpPr>
        <p:spPr>
          <a:xfrm>
            <a:off x="9147600" y="0"/>
            <a:ext cx="30492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276089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D77E02DA-1EB8-4223-AB34-D2763898E9A5}"/>
              </a:ext>
            </a:extLst>
          </p:cNvPr>
          <p:cNvSpPr>
            <a:spLocks noGrp="1"/>
          </p:cNvSpPr>
          <p:nvPr>
            <p:ph type="pic" sz="quarter" idx="10" hasCustomPrompt="1"/>
          </p:nvPr>
        </p:nvSpPr>
        <p:spPr>
          <a:xfrm>
            <a:off x="0" y="2260600"/>
            <a:ext cx="12192000" cy="45974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7948374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B62BE0B9-D341-41BD-97CD-95B602A4E1B7}"/>
              </a:ext>
            </a:extLst>
          </p:cNvPr>
          <p:cNvSpPr>
            <a:spLocks noGrp="1"/>
          </p:cNvSpPr>
          <p:nvPr>
            <p:ph type="pic" sz="quarter" idx="12" hasCustomPrompt="1"/>
          </p:nvPr>
        </p:nvSpPr>
        <p:spPr>
          <a:xfrm>
            <a:off x="494113" y="493483"/>
            <a:ext cx="8878479" cy="5871019"/>
          </a:xfrm>
          <a:prstGeom prst="rect">
            <a:avLst/>
          </a:prstGeom>
          <a:pattFill prst="pct10">
            <a:fgClr>
              <a:schemeClr val="bg1">
                <a:lumMod val="75000"/>
              </a:schemeClr>
            </a:fgClr>
            <a:bgClr>
              <a:schemeClr val="bg1">
                <a:lumMod val="95000"/>
              </a:schemeClr>
            </a:bgClr>
          </a:pattFill>
        </p:spPr>
        <p:txBody>
          <a:bodyPr lIns="180000" tIns="972000" rIns="180000" bIns="180000" anchor="ctr" anchorCtr="1"/>
          <a:lstStyle>
            <a:lvl1pPr>
              <a:defRPr lang="ko-KR" altLang="en-US" sz="1400" b="1" dirty="0"/>
            </a:lvl1pPr>
          </a:lstStyle>
          <a:p>
            <a:pPr marL="0" lvl="0" indent="0">
              <a:buNone/>
            </a:pPr>
            <a:r>
              <a:rPr lang="en-US" altLang="ko-KR" dirty="0"/>
              <a:t>Click icon to add picture</a:t>
            </a:r>
            <a:endParaRPr lang="ko-KR" altLang="en-US" dirty="0"/>
          </a:p>
        </p:txBody>
      </p:sp>
    </p:spTree>
    <p:extLst>
      <p:ext uri="{BB962C8B-B14F-4D97-AF65-F5344CB8AC3E}">
        <p14:creationId xmlns:p14="http://schemas.microsoft.com/office/powerpoint/2010/main" val="4124382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E97F2-28A0-4C1E-813C-CB6C95C0E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0391D2-9217-412C-A5CA-AC878A017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687" r:id="rId14"/>
    <p:sldLayoutId id="2147483664" r:id="rId15"/>
  </p:sldLayoutIdLst>
  <p:txStyles>
    <p:titleStyle>
      <a:lvl1pPr algn="l" defTabSz="914400" rtl="0" eaLnBrk="1" latinLnBrk="1"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93D542-C15A-4E1D-A22A-26FAA23A00CC}"/>
              </a:ext>
            </a:extLst>
          </p:cNvPr>
          <p:cNvSpPr txBox="1"/>
          <p:nvPr/>
        </p:nvSpPr>
        <p:spPr>
          <a:xfrm>
            <a:off x="1562100" y="4529261"/>
            <a:ext cx="10032996" cy="707886"/>
          </a:xfrm>
          <a:prstGeom prst="rect">
            <a:avLst/>
          </a:prstGeom>
          <a:noFill/>
        </p:spPr>
        <p:txBody>
          <a:bodyPr wrap="square" rtlCol="0">
            <a:spAutoFit/>
          </a:bodyPr>
          <a:lstStyle/>
          <a:p>
            <a:r>
              <a:rPr lang="en-US" altLang="ko-KR" sz="4000" b="1" dirty="0">
                <a:solidFill>
                  <a:srgbClr val="1F2025"/>
                </a:solidFill>
                <a:latin typeface="+mj-lt"/>
                <a:cs typeface="Arial" panose="020B0604020202020204" pitchFamily="34" charset="0"/>
              </a:rPr>
              <a:t>SWIN TRANSFORMER V2</a:t>
            </a:r>
            <a:endParaRPr lang="ko-KR" altLang="en-US" sz="4000" b="1" dirty="0">
              <a:solidFill>
                <a:srgbClr val="1F2025"/>
              </a:solidFill>
              <a:latin typeface="+mj-lt"/>
              <a:cs typeface="Arial" panose="020B0604020202020204" pitchFamily="34" charset="0"/>
            </a:endParaRPr>
          </a:p>
        </p:txBody>
      </p:sp>
      <p:sp>
        <p:nvSpPr>
          <p:cNvPr id="15" name="TextBox 14">
            <a:extLst>
              <a:ext uri="{FF2B5EF4-FFF2-40B4-BE49-F238E27FC236}">
                <a16:creationId xmlns:a16="http://schemas.microsoft.com/office/drawing/2014/main" id="{657266F1-C8A7-44FB-9850-52241E2813C6}"/>
              </a:ext>
            </a:extLst>
          </p:cNvPr>
          <p:cNvSpPr txBox="1"/>
          <p:nvPr/>
        </p:nvSpPr>
        <p:spPr>
          <a:xfrm>
            <a:off x="1562100" y="5353580"/>
            <a:ext cx="10032996" cy="400110"/>
          </a:xfrm>
          <a:prstGeom prst="rect">
            <a:avLst/>
          </a:prstGeom>
          <a:noFill/>
        </p:spPr>
        <p:txBody>
          <a:bodyPr wrap="square" rtlCol="0">
            <a:spAutoFit/>
          </a:bodyPr>
          <a:lstStyle/>
          <a:p>
            <a:r>
              <a:rPr lang="vi-VN" altLang="ko-KR" sz="2000" b="1" dirty="0">
                <a:solidFill>
                  <a:srgbClr val="1F2025"/>
                </a:solidFill>
                <a:cs typeface="Arial" panose="020B0604020202020204" pitchFamily="34" charset="0"/>
              </a:rPr>
              <a:t>VŨ MINH HƯNG - LÊ KIM DŨNG</a:t>
            </a:r>
            <a:endParaRPr lang="ko-KR" altLang="en-US" sz="2000" b="1" dirty="0">
              <a:solidFill>
                <a:srgbClr val="1F2025"/>
              </a:solidFill>
              <a:cs typeface="Arial" panose="020B0604020202020204" pitchFamily="34" charset="0"/>
            </a:endParaRPr>
          </a:p>
        </p:txBody>
      </p:sp>
      <p:sp>
        <p:nvSpPr>
          <p:cNvPr id="17" name="TextBox 16">
            <a:extLst>
              <a:ext uri="{FF2B5EF4-FFF2-40B4-BE49-F238E27FC236}">
                <a16:creationId xmlns:a16="http://schemas.microsoft.com/office/drawing/2014/main" id="{C06618DE-0533-473C-B5A7-B55647E47AED}"/>
              </a:ext>
            </a:extLst>
          </p:cNvPr>
          <p:cNvSpPr txBox="1"/>
          <p:nvPr/>
        </p:nvSpPr>
        <p:spPr>
          <a:xfrm>
            <a:off x="1562100" y="6027990"/>
            <a:ext cx="10032996" cy="307777"/>
          </a:xfrm>
          <a:prstGeom prst="rect">
            <a:avLst/>
          </a:prstGeom>
          <a:noFill/>
        </p:spPr>
        <p:txBody>
          <a:bodyPr wrap="square" rtlCol="0">
            <a:spAutoFit/>
          </a:bodyPr>
          <a:lstStyle/>
          <a:p>
            <a:r>
              <a:rPr lang="en-US" altLang="ko-KR" sz="1400" b="1" dirty="0">
                <a:solidFill>
                  <a:srgbClr val="1F2025"/>
                </a:solidFill>
              </a:rPr>
              <a:t>THÁNG 12/2022</a:t>
            </a:r>
            <a:endParaRPr lang="ko-KR" altLang="en-US" sz="1400" b="1" dirty="0">
              <a:solidFill>
                <a:srgbClr val="1F2025"/>
              </a:solidFill>
            </a:endParaRPr>
          </a:p>
        </p:txBody>
      </p:sp>
      <p:pic>
        <p:nvPicPr>
          <p:cNvPr id="14" name="그래픽 13">
            <a:extLst>
              <a:ext uri="{FF2B5EF4-FFF2-40B4-BE49-F238E27FC236}">
                <a16:creationId xmlns:a16="http://schemas.microsoft.com/office/drawing/2014/main" id="{7AEF0B2F-29A4-4288-920B-C25ABE2C8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899" y="4638733"/>
            <a:ext cx="834391" cy="488942"/>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7287" b="13773"/>
          <a:stretch/>
        </p:blipFill>
        <p:spPr>
          <a:xfrm>
            <a:off x="741938" y="463087"/>
            <a:ext cx="10878796" cy="3774572"/>
          </a:xfrm>
          <a:prstGeom prst="rect">
            <a:avLst/>
          </a:prstGeom>
        </p:spPr>
      </p:pic>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80321"/>
            <a:ext cx="3463849"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Cơ chế attention giúp mỗi từ đang xét chỉ tập trung vào một số các thông tin quan trọng, dựa trên bộ trọng số mà mô hình học được từ ngữ cảnh.</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Self attention là cơ chế tập trung mà dựa trên mối liên hệ của từ đang xét đến các từ khác trong chính câu đó.</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SELF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EE90ECD-62A5-40B9-BF68-F8179F370421}"/>
              </a:ext>
            </a:extLst>
          </p:cNvPr>
          <p:cNvPicPr>
            <a:picLocks noChangeAspect="1"/>
          </p:cNvPicPr>
          <p:nvPr/>
        </p:nvPicPr>
        <p:blipFill>
          <a:blip r:embed="rId4"/>
          <a:stretch>
            <a:fillRect/>
          </a:stretch>
        </p:blipFill>
        <p:spPr>
          <a:xfrm rot="5400000">
            <a:off x="3978453" y="1715702"/>
            <a:ext cx="5330714" cy="2681995"/>
          </a:xfrm>
          <a:prstGeom prst="rect">
            <a:avLst/>
          </a:prstGeom>
        </p:spPr>
      </p:pic>
      <p:pic>
        <p:nvPicPr>
          <p:cNvPr id="10" name="Picture 9">
            <a:extLst>
              <a:ext uri="{FF2B5EF4-FFF2-40B4-BE49-F238E27FC236}">
                <a16:creationId xmlns:a16="http://schemas.microsoft.com/office/drawing/2014/main" id="{61F6BAC8-6EB8-4F0A-AF38-AF767ABF48BE}"/>
              </a:ext>
            </a:extLst>
          </p:cNvPr>
          <p:cNvPicPr>
            <a:picLocks noChangeAspect="1"/>
          </p:cNvPicPr>
          <p:nvPr/>
        </p:nvPicPr>
        <p:blipFill>
          <a:blip r:embed="rId5"/>
          <a:stretch>
            <a:fillRect/>
          </a:stretch>
        </p:blipFill>
        <p:spPr>
          <a:xfrm>
            <a:off x="8617792" y="1363297"/>
            <a:ext cx="2495550" cy="3143250"/>
          </a:xfrm>
          <a:prstGeom prst="rect">
            <a:avLst/>
          </a:prstGeom>
        </p:spPr>
      </p:pic>
    </p:spTree>
    <p:extLst>
      <p:ext uri="{BB962C8B-B14F-4D97-AF65-F5344CB8AC3E}">
        <p14:creationId xmlns:p14="http://schemas.microsoft.com/office/powerpoint/2010/main" val="1568784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80321"/>
            <a:ext cx="3463849" cy="64633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Placeholder.</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QUERY, KEY, VALUE</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9392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2708070" cy="452431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latin typeface="Calibri (Body)"/>
              </a:rPr>
              <a:t>Multi-head </a:t>
            </a:r>
            <a:r>
              <a:rPr lang="en-US" altLang="ko-KR" sz="1800" dirty="0" err="1">
                <a:solidFill>
                  <a:srgbClr val="1F2025"/>
                </a:solidFill>
                <a:latin typeface="Calibri (Body)"/>
              </a:rPr>
              <a:t>attention là một cách thực hiện việc </a:t>
            </a:r>
            <a:r>
              <a:rPr lang="en-US" altLang="ko-KR" sz="1800" err="1">
                <a:solidFill>
                  <a:srgbClr val="1F2025"/>
                </a:solidFill>
                <a:latin typeface="Calibri (Body)"/>
              </a:rPr>
              <a:t>tính </a:t>
            </a:r>
            <a:r>
              <a:rPr lang="en-US" altLang="ko-KR" sz="1800">
                <a:solidFill>
                  <a:srgbClr val="1F2025"/>
                </a:solidFill>
                <a:latin typeface="Calibri (Body)"/>
              </a:rPr>
              <a:t>toán self </a:t>
            </a:r>
            <a:r>
              <a:rPr lang="en-US" altLang="ko-KR" sz="1800" dirty="0" err="1">
                <a:solidFill>
                  <a:srgbClr val="1F2025"/>
                </a:solidFill>
                <a:latin typeface="Calibri (Body)"/>
              </a:rPr>
              <a:t>attention theo cơ chế song </a:t>
            </a:r>
            <a:r>
              <a:rPr lang="en-US" altLang="ko-KR" sz="1800" err="1">
                <a:solidFill>
                  <a:srgbClr val="1F2025"/>
                </a:solidFill>
                <a:latin typeface="Calibri (Body)"/>
              </a:rPr>
              <a:t>song</a:t>
            </a:r>
            <a:r>
              <a:rPr lang="en-US" altLang="ko-KR" sz="1800">
                <a:solidFill>
                  <a:srgbClr val="1F2025"/>
                </a:solidFill>
                <a:latin typeface="Calibri (Body)"/>
              </a:rPr>
              <a:t>.</a:t>
            </a:r>
          </a:p>
          <a:p>
            <a:pPr marL="285750" indent="-285750">
              <a:buFontTx/>
              <a:buChar char="-"/>
            </a:pPr>
            <a:endParaRPr lang="en-US" altLang="ko-KR" sz="1800">
              <a:solidFill>
                <a:srgbClr val="1F2025"/>
              </a:solidFill>
              <a:latin typeface="Calibri (Body)"/>
            </a:endParaRPr>
          </a:p>
          <a:p>
            <a:pPr marL="285750" indent="-285750">
              <a:buFontTx/>
              <a:buChar char="-"/>
            </a:pPr>
            <a:r>
              <a:rPr lang="en-US" altLang="ko-KR" sz="1800">
                <a:solidFill>
                  <a:srgbClr val="1F2025"/>
                </a:solidFill>
                <a:latin typeface="Calibri (Body)"/>
              </a:rPr>
              <a:t>Mỗi head là 1 self attention với cùng input, chỉ khác nhau ma trận trọng số.</a:t>
            </a:r>
          </a:p>
          <a:p>
            <a:pPr marL="285750" indent="-285750">
              <a:buFontTx/>
              <a:buChar char="-"/>
            </a:pPr>
            <a:endParaRPr lang="en-US" altLang="ko-KR" sz="1800">
              <a:solidFill>
                <a:srgbClr val="1F2025"/>
              </a:solidFill>
              <a:latin typeface="Calibri (Body)"/>
            </a:endParaRPr>
          </a:p>
          <a:p>
            <a:pPr marL="285750" indent="-285750">
              <a:buFontTx/>
              <a:buChar char="-"/>
            </a:pPr>
            <a:r>
              <a:rPr lang="en-US" altLang="ko-KR" sz="1800">
                <a:solidFill>
                  <a:srgbClr val="1F2025"/>
                </a:solidFill>
                <a:latin typeface="Calibri (Body)"/>
              </a:rPr>
              <a:t>Mỗi một head attention sẽ học đ</a:t>
            </a:r>
            <a:r>
              <a:rPr lang="vi-VN" altLang="ko-KR" sz="1800">
                <a:solidFill>
                  <a:srgbClr val="1F2025"/>
                </a:solidFill>
                <a:latin typeface="Calibri (Body)"/>
              </a:rPr>
              <a:t>ư</a:t>
            </a:r>
            <a:r>
              <a:rPr lang="en-US" altLang="ko-KR" sz="1800">
                <a:solidFill>
                  <a:srgbClr val="1F2025"/>
                </a:solidFill>
                <a:latin typeface="Calibri (Body)"/>
              </a:rPr>
              <a:t>ợc những thông tin khác nhau về ngữ cảnh, mối liên hệ giữa các từ.</a:t>
            </a:r>
          </a:p>
          <a:p>
            <a:pPr marL="285750" indent="-285750">
              <a:buFontTx/>
              <a:buChar char="-"/>
            </a:pPr>
            <a:endParaRPr lang="en-US" altLang="ko-KR" sz="1800" dirty="0">
              <a:solidFill>
                <a:srgbClr val="1F2025"/>
              </a:solidFill>
              <a:latin typeface="Calibri (Body)"/>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MULTI-HEAD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0BB715A-5F31-4F15-A58A-F046D2E94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709" y="1680321"/>
            <a:ext cx="2289427" cy="3111273"/>
          </a:xfrm>
          <a:prstGeom prst="rect">
            <a:avLst/>
          </a:prstGeom>
        </p:spPr>
      </p:pic>
      <p:pic>
        <p:nvPicPr>
          <p:cNvPr id="6" name="Picture 5">
            <a:extLst>
              <a:ext uri="{FF2B5EF4-FFF2-40B4-BE49-F238E27FC236}">
                <a16:creationId xmlns:a16="http://schemas.microsoft.com/office/drawing/2014/main" id="{736DA09A-8FF6-4924-8C7A-89CC480D761D}"/>
              </a:ext>
            </a:extLst>
          </p:cNvPr>
          <p:cNvPicPr>
            <a:picLocks noChangeAspect="1"/>
          </p:cNvPicPr>
          <p:nvPr/>
        </p:nvPicPr>
        <p:blipFill>
          <a:blip r:embed="rId5"/>
          <a:stretch>
            <a:fillRect/>
          </a:stretch>
        </p:blipFill>
        <p:spPr>
          <a:xfrm>
            <a:off x="6412920" y="1680321"/>
            <a:ext cx="5436180" cy="2994640"/>
          </a:xfrm>
          <a:prstGeom prst="rect">
            <a:avLst/>
          </a:prstGeom>
        </p:spPr>
      </p:pic>
    </p:spTree>
    <p:extLst>
      <p:ext uri="{BB962C8B-B14F-4D97-AF65-F5344CB8AC3E}">
        <p14:creationId xmlns:p14="http://schemas.microsoft.com/office/powerpoint/2010/main" val="206838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Add là Skip Connection.</a:t>
            </a:r>
          </a:p>
          <a:p>
            <a:pPr marL="285750" indent="-285750">
              <a:buFontTx/>
              <a:buChar char="-"/>
            </a:pPr>
            <a:r>
              <a:rPr lang="en-US" altLang="ko-KR" sz="1800">
                <a:solidFill>
                  <a:srgbClr val="1F2025"/>
                </a:solidFill>
              </a:rPr>
              <a:t>Norm là Layer Normalization.</a:t>
            </a:r>
          </a:p>
          <a:p>
            <a:pPr marL="285750" indent="-285750">
              <a:buFontTx/>
              <a:buChar char="-"/>
            </a:pPr>
            <a:r>
              <a:rPr lang="en-US" altLang="ko-KR" sz="1800">
                <a:solidFill>
                  <a:srgbClr val="1F2025"/>
                </a:solidFill>
              </a:rPr>
              <a:t>Hai phương pháp này giúp mô hình ổn định trong quá trình huấn luyện và giúp xây dựng được mô hình sâu hơn.</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ADD &amp; NORM</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5CC43A9-15B5-4BE8-ABC6-865A33D2D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404" y="661885"/>
            <a:ext cx="3979813" cy="2268066"/>
          </a:xfrm>
          <a:prstGeom prst="rect">
            <a:avLst/>
          </a:prstGeom>
        </p:spPr>
      </p:pic>
      <p:pic>
        <p:nvPicPr>
          <p:cNvPr id="7" name="Picture 6">
            <a:extLst>
              <a:ext uri="{FF2B5EF4-FFF2-40B4-BE49-F238E27FC236}">
                <a16:creationId xmlns:a16="http://schemas.microsoft.com/office/drawing/2014/main" id="{84BCB9DB-9DFA-4290-862E-C230022BF3F3}"/>
              </a:ext>
            </a:extLst>
          </p:cNvPr>
          <p:cNvPicPr>
            <a:picLocks noChangeAspect="1"/>
          </p:cNvPicPr>
          <p:nvPr/>
        </p:nvPicPr>
        <p:blipFill>
          <a:blip r:embed="rId5"/>
          <a:stretch>
            <a:fillRect/>
          </a:stretch>
        </p:blipFill>
        <p:spPr>
          <a:xfrm>
            <a:off x="6484267" y="3429000"/>
            <a:ext cx="3790950" cy="2133600"/>
          </a:xfrm>
          <a:prstGeom prst="rect">
            <a:avLst/>
          </a:prstGeom>
        </p:spPr>
      </p:pic>
    </p:spTree>
    <p:extLst>
      <p:ext uri="{BB962C8B-B14F-4D97-AF65-F5344CB8AC3E}">
        <p14:creationId xmlns:p14="http://schemas.microsoft.com/office/powerpoint/2010/main" val="112302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47438"/>
            <a:ext cx="5600832" cy="64633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Placeholder.</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FEEDFORWARD &amp; LINEAR</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1225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47438"/>
            <a:ext cx="5600832"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Dùng cho multi classification.</a:t>
            </a:r>
          </a:p>
          <a:p>
            <a:pPr marL="285750" indent="-285750">
              <a:buFontTx/>
              <a:buChar char="-"/>
            </a:pPr>
            <a:r>
              <a:rPr lang="en-US" altLang="ko-KR" sz="1800">
                <a:solidFill>
                  <a:srgbClr val="1F2025"/>
                </a:solidFill>
              </a:rPr>
              <a:t>Hàm này làm cường điệu hóa các giá trị đầu vào, giúp mô hình tự tin hơn khi huấn luyện hoặc suy diễn.</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SOFTMAX</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16EF829-3C32-48B2-A7C5-DBAFE676DEBA}"/>
              </a:ext>
            </a:extLst>
          </p:cNvPr>
          <p:cNvPicPr>
            <a:picLocks noChangeAspect="1"/>
          </p:cNvPicPr>
          <p:nvPr/>
        </p:nvPicPr>
        <p:blipFill>
          <a:blip r:embed="rId4"/>
          <a:stretch>
            <a:fillRect/>
          </a:stretch>
        </p:blipFill>
        <p:spPr>
          <a:xfrm>
            <a:off x="3958910" y="2389096"/>
            <a:ext cx="5080545" cy="3580417"/>
          </a:xfrm>
          <a:prstGeom prst="rect">
            <a:avLst/>
          </a:prstGeom>
        </p:spPr>
      </p:pic>
      <p:pic>
        <p:nvPicPr>
          <p:cNvPr id="8" name="Picture 7">
            <a:extLst>
              <a:ext uri="{FF2B5EF4-FFF2-40B4-BE49-F238E27FC236}">
                <a16:creationId xmlns:a16="http://schemas.microsoft.com/office/drawing/2014/main" id="{D4892D53-8EF6-4137-8B19-ED4801E3A804}"/>
              </a:ext>
            </a:extLst>
          </p:cNvPr>
          <p:cNvPicPr>
            <a:picLocks noChangeAspect="1"/>
          </p:cNvPicPr>
          <p:nvPr/>
        </p:nvPicPr>
        <p:blipFill>
          <a:blip r:embed="rId5"/>
          <a:stretch>
            <a:fillRect/>
          </a:stretch>
        </p:blipFill>
        <p:spPr>
          <a:xfrm>
            <a:off x="7801205" y="1073153"/>
            <a:ext cx="2476500" cy="942975"/>
          </a:xfrm>
          <a:prstGeom prst="rect">
            <a:avLst/>
          </a:prstGeom>
        </p:spPr>
      </p:pic>
    </p:spTree>
    <p:extLst>
      <p:ext uri="{BB962C8B-B14F-4D97-AF65-F5344CB8AC3E}">
        <p14:creationId xmlns:p14="http://schemas.microsoft.com/office/powerpoint/2010/main" val="3564569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47438"/>
            <a:ext cx="5600832"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Ưu điểm:</a:t>
            </a:r>
          </a:p>
          <a:p>
            <a:pPr marL="800100" lvl="1" indent="-342900">
              <a:buFont typeface="Wingdings" panose="05000000000000000000" pitchFamily="2" charset="2"/>
              <a:buChar char="§"/>
            </a:pPr>
            <a:r>
              <a:rPr lang="en-US" altLang="ko-KR">
                <a:solidFill>
                  <a:srgbClr val="1F2025"/>
                </a:solidFill>
              </a:rPr>
              <a:t>Kiến trúc đơn giản.</a:t>
            </a:r>
          </a:p>
          <a:p>
            <a:pPr marL="800100" lvl="1" indent="-342900">
              <a:buFont typeface="Wingdings" panose="05000000000000000000" pitchFamily="2" charset="2"/>
              <a:buChar char="§"/>
            </a:pPr>
            <a:r>
              <a:rPr lang="en-US" altLang="ko-KR">
                <a:solidFill>
                  <a:srgbClr val="1F2025"/>
                </a:solidFill>
              </a:rPr>
              <a:t>Tốc độ huấn luyện và suy diễn nhanh hơn các phương pháp trước đó.</a:t>
            </a:r>
          </a:p>
          <a:p>
            <a:pPr marL="800100" lvl="1" indent="-342900">
              <a:buFont typeface="Wingdings" panose="05000000000000000000" pitchFamily="2" charset="2"/>
              <a:buChar char="§"/>
            </a:pPr>
            <a:r>
              <a:rPr lang="en-US" altLang="ko-KR">
                <a:solidFill>
                  <a:srgbClr val="1F2025"/>
                </a:solidFill>
              </a:rPr>
              <a:t>Có thể xây dựng được các mạng rất sâu.</a:t>
            </a:r>
          </a:p>
          <a:p>
            <a:pPr marL="285750" indent="-285750">
              <a:buFontTx/>
              <a:buChar char="-"/>
            </a:pPr>
            <a:r>
              <a:rPr lang="en-US" altLang="ko-KR" sz="1800">
                <a:solidFill>
                  <a:srgbClr val="1F2025"/>
                </a:solidFill>
              </a:rPr>
              <a:t>Hạn chế:</a:t>
            </a:r>
          </a:p>
          <a:p>
            <a:pPr marL="800100" lvl="1" indent="-342900">
              <a:buFont typeface="Wingdings" panose="05000000000000000000" pitchFamily="2" charset="2"/>
              <a:buChar char="§"/>
            </a:pPr>
            <a:r>
              <a:rPr lang="en-US" altLang="ko-KR">
                <a:solidFill>
                  <a:srgbClr val="1F2025"/>
                </a:solidFill>
              </a:rPr>
              <a:t>Chưa sử dụng được để giải quyết các bài toán của thị giác máy tính.</a:t>
            </a:r>
            <a:endParaRPr lang="en-US" altLang="ko-KR"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4564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487881" y="1596414"/>
            <a:ext cx="3682903" cy="397031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Ra mắt tháng 10/2020</a:t>
            </a:r>
          </a:p>
          <a:p>
            <a:pPr marL="171450" indent="-171450">
              <a:buFontTx/>
              <a:buChar char="-"/>
            </a:pPr>
            <a:r>
              <a:rPr lang="en-US" altLang="ko-KR" sz="1800">
                <a:solidFill>
                  <a:srgbClr val="1F2025"/>
                </a:solidFill>
              </a:rPr>
              <a:t>Là biến thể của Transformer ứng dụng cho các bài toán về thị giác máy tính.</a:t>
            </a:r>
          </a:p>
          <a:p>
            <a:pPr marL="171450" indent="-171450">
              <a:buFontTx/>
              <a:buChar char="-"/>
            </a:pPr>
            <a:r>
              <a:rPr lang="en-US" altLang="ko-KR" sz="1800">
                <a:solidFill>
                  <a:srgbClr val="1F2025"/>
                </a:solidFill>
              </a:rPr>
              <a:t>Chỉ bao gồm Nx lớp Enconders.</a:t>
            </a:r>
          </a:p>
          <a:p>
            <a:pPr marL="171450" indent="-171450">
              <a:buFontTx/>
              <a:buChar char="-"/>
            </a:pPr>
            <a:r>
              <a:rPr lang="en-US" altLang="ko-KR" sz="1800">
                <a:solidFill>
                  <a:srgbClr val="1F2025"/>
                </a:solidFill>
              </a:rPr>
              <a:t>Kiến trúc đơn giản hơn các mạng CNN, tốn ít tài nguyên hơn khi huấn luyện.</a:t>
            </a:r>
          </a:p>
          <a:p>
            <a:pPr marL="171450" indent="-171450">
              <a:buFontTx/>
              <a:buChar char="-"/>
            </a:pPr>
            <a:r>
              <a:rPr lang="en-US" altLang="ko-KR" sz="1800">
                <a:solidFill>
                  <a:srgbClr val="1F2025"/>
                </a:solidFill>
              </a:rPr>
              <a:t>Đạt kết quả tương đương với các mạng CNN SOTA khác tại thời điểm ra mắt.</a:t>
            </a:r>
          </a:p>
          <a:p>
            <a:pPr marL="171450" indent="-171450">
              <a:buFontTx/>
              <a:buChar char="-"/>
            </a:pPr>
            <a:r>
              <a:rPr lang="en-US" altLang="ko-KR" sz="1800">
                <a:solidFill>
                  <a:srgbClr val="1F2025"/>
                </a:solidFill>
              </a:rPr>
              <a:t>Chỉ dùng cho bài toán image classification.</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D27C7F96-7F2A-46ED-A9B7-15BDFBD0E28F}"/>
              </a:ext>
            </a:extLst>
          </p:cNvPr>
          <p:cNvPicPr>
            <a:picLocks noChangeAspect="1"/>
          </p:cNvPicPr>
          <p:nvPr/>
        </p:nvPicPr>
        <p:blipFill>
          <a:blip r:embed="rId4"/>
          <a:stretch>
            <a:fillRect/>
          </a:stretch>
        </p:blipFill>
        <p:spPr>
          <a:xfrm>
            <a:off x="4591100" y="1027843"/>
            <a:ext cx="7469835" cy="3934161"/>
          </a:xfrm>
          <a:prstGeom prst="rect">
            <a:avLst/>
          </a:prstGeom>
        </p:spPr>
      </p:pic>
    </p:spTree>
    <p:extLst>
      <p:ext uri="{BB962C8B-B14F-4D97-AF65-F5344CB8AC3E}">
        <p14:creationId xmlns:p14="http://schemas.microsoft.com/office/powerpoint/2010/main" val="3018345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Chia bức ảnh thành 16x16 ô.</a:t>
            </a:r>
          </a:p>
          <a:p>
            <a:pPr marL="171450" indent="-171450">
              <a:buFontTx/>
              <a:buChar char="-"/>
            </a:pPr>
            <a:r>
              <a:rPr lang="en-US" altLang="ko-KR" sz="1800">
                <a:solidFill>
                  <a:srgbClr val="1F2025"/>
                </a:solidFill>
              </a:rPr>
              <a:t>Mỗi ô là 1 patch, tương ứng 1 từ (token) trong Transformer.</a:t>
            </a:r>
          </a:p>
          <a:p>
            <a:pPr marL="171450" indent="-171450">
              <a:buFontTx/>
              <a:buChar char="-"/>
            </a:pPr>
            <a:r>
              <a:rPr lang="en-US" altLang="ko-KR" sz="1800">
                <a:solidFill>
                  <a:srgbClr val="1F2025"/>
                </a:solidFill>
              </a:rPr>
              <a:t>Các patches được duỗi thẳng ra tương tự như một véc tơ.</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LINEAR PROJECTION &amp; FLATTENED PATCHES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2409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Không gian patch được biến đổi tuyến tính thành không gian patch embedding thông qua một Dense Layer.</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Positional embedding sử dụng một embedding matrix có position size bằng số patches.</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PATCHES &amp; PATCH EMBEDDING &amp; POSITIONAL EMBEDDING</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8175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DC4F47B-7DEF-4179-95D3-8FAA893C1F90}"/>
              </a:ext>
            </a:extLst>
          </p:cNvPr>
          <p:cNvSpPr/>
          <p:nvPr/>
        </p:nvSpPr>
        <p:spPr>
          <a:xfrm>
            <a:off x="0" y="0"/>
            <a:ext cx="3416300" cy="6858000"/>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sp>
        <p:nvSpPr>
          <p:cNvPr id="16" name="직사각형 15">
            <a:extLst>
              <a:ext uri="{FF2B5EF4-FFF2-40B4-BE49-F238E27FC236}">
                <a16:creationId xmlns:a16="http://schemas.microsoft.com/office/drawing/2014/main" id="{717BEF87-CDAD-4303-B1EC-61AB31BD19D4}"/>
              </a:ext>
            </a:extLst>
          </p:cNvPr>
          <p:cNvSpPr/>
          <p:nvPr/>
        </p:nvSpPr>
        <p:spPr>
          <a:xfrm>
            <a:off x="5181083" y="1551265"/>
            <a:ext cx="4573533" cy="461665"/>
          </a:xfrm>
          <a:prstGeom prst="rect">
            <a:avLst/>
          </a:prstGeom>
        </p:spPr>
        <p:txBody>
          <a:bodyPr wrap="square">
            <a:spAutoFit/>
          </a:bodyPr>
          <a:lstStyle/>
          <a:p>
            <a:r>
              <a:rPr lang="en-US" altLang="ko-KR" sz="2400" b="1">
                <a:solidFill>
                  <a:srgbClr val="1F2025"/>
                </a:solidFill>
                <a:latin typeface="+mj-lt"/>
              </a:rPr>
              <a:t>I. GIỚI THIỆU</a:t>
            </a:r>
            <a:endParaRPr lang="ko-KR" altLang="en-US" sz="2400" dirty="0">
              <a:solidFill>
                <a:srgbClr val="1F2025"/>
              </a:solidFill>
              <a:latin typeface="+mj-lt"/>
            </a:endParaRPr>
          </a:p>
        </p:txBody>
      </p:sp>
      <p:sp>
        <p:nvSpPr>
          <p:cNvPr id="21" name="직사각형 20">
            <a:extLst>
              <a:ext uri="{FF2B5EF4-FFF2-40B4-BE49-F238E27FC236}">
                <a16:creationId xmlns:a16="http://schemas.microsoft.com/office/drawing/2014/main" id="{1C8A077A-EBCF-47AD-8314-4F358723DE8A}"/>
              </a:ext>
            </a:extLst>
          </p:cNvPr>
          <p:cNvSpPr/>
          <p:nvPr/>
        </p:nvSpPr>
        <p:spPr>
          <a:xfrm>
            <a:off x="5181084" y="2128271"/>
            <a:ext cx="5371837" cy="461665"/>
          </a:xfrm>
          <a:prstGeom prst="rect">
            <a:avLst/>
          </a:prstGeom>
        </p:spPr>
        <p:txBody>
          <a:bodyPr wrap="square">
            <a:spAutoFit/>
          </a:bodyPr>
          <a:lstStyle/>
          <a:p>
            <a:r>
              <a:rPr lang="en-US" altLang="ko-KR" sz="2400" b="1">
                <a:solidFill>
                  <a:srgbClr val="1F2025"/>
                </a:solidFill>
                <a:latin typeface="+mj-lt"/>
              </a:rPr>
              <a:t>II. CÁC CÔNG TRÌNH ĐẶT NỀN MÓNG</a:t>
            </a:r>
            <a:endParaRPr lang="ko-KR" altLang="en-US" sz="2400" dirty="0">
              <a:solidFill>
                <a:srgbClr val="1F2025"/>
              </a:solidFill>
              <a:latin typeface="+mj-lt"/>
            </a:endParaRPr>
          </a:p>
        </p:txBody>
      </p:sp>
      <p:sp>
        <p:nvSpPr>
          <p:cNvPr id="27" name="직사각형 26">
            <a:extLst>
              <a:ext uri="{FF2B5EF4-FFF2-40B4-BE49-F238E27FC236}">
                <a16:creationId xmlns:a16="http://schemas.microsoft.com/office/drawing/2014/main" id="{0C504B48-A0BB-454E-AE51-429986957D05}"/>
              </a:ext>
            </a:extLst>
          </p:cNvPr>
          <p:cNvSpPr/>
          <p:nvPr/>
        </p:nvSpPr>
        <p:spPr>
          <a:xfrm>
            <a:off x="5181082" y="4810113"/>
            <a:ext cx="4573533" cy="461665"/>
          </a:xfrm>
          <a:prstGeom prst="rect">
            <a:avLst/>
          </a:prstGeom>
        </p:spPr>
        <p:txBody>
          <a:bodyPr wrap="square">
            <a:spAutoFit/>
          </a:bodyPr>
          <a:lstStyle/>
          <a:p>
            <a:r>
              <a:rPr lang="en-US" altLang="ko-KR" sz="2400" b="1" dirty="0">
                <a:solidFill>
                  <a:srgbClr val="1F2025"/>
                </a:solidFill>
                <a:latin typeface="+mj-lt"/>
              </a:rPr>
              <a:t>V. KẾT LUẬN</a:t>
            </a:r>
            <a:endParaRPr lang="ko-KR" altLang="en-US" sz="2400" dirty="0">
              <a:solidFill>
                <a:srgbClr val="1F2025"/>
              </a:solidFill>
              <a:latin typeface="+mj-lt"/>
            </a:endParaRPr>
          </a:p>
        </p:txBody>
      </p:sp>
      <p:sp>
        <p:nvSpPr>
          <p:cNvPr id="28" name="TextBox 27">
            <a:extLst>
              <a:ext uri="{FF2B5EF4-FFF2-40B4-BE49-F238E27FC236}">
                <a16:creationId xmlns:a16="http://schemas.microsoft.com/office/drawing/2014/main" id="{72FD2DEC-45BC-408F-8016-22CF7F88BB3C}"/>
              </a:ext>
            </a:extLst>
          </p:cNvPr>
          <p:cNvSpPr txBox="1"/>
          <p:nvPr/>
        </p:nvSpPr>
        <p:spPr>
          <a:xfrm>
            <a:off x="506883" y="1028045"/>
            <a:ext cx="2909417" cy="523220"/>
          </a:xfrm>
          <a:prstGeom prst="rect">
            <a:avLst/>
          </a:prstGeom>
          <a:noFill/>
          <a:effectLst/>
        </p:spPr>
        <p:txBody>
          <a:bodyPr wrap="square" rtlCol="0">
            <a:spAutoFit/>
          </a:bodyPr>
          <a:lstStyle>
            <a:defPPr>
              <a:defRPr lang="ko-KR"/>
            </a:defPPr>
            <a:lvl1pPr>
              <a:defRPr sz="3200" b="1">
                <a:latin typeface="Arial Black" panose="020B0A04020102020204" pitchFamily="34" charset="0"/>
                <a:cs typeface="Arial" panose="020B0604020202020204" pitchFamily="34" charset="0"/>
              </a:defRPr>
            </a:lvl1pPr>
          </a:lstStyle>
          <a:p>
            <a:r>
              <a:rPr lang="en-US" altLang="ko-KR" sz="2800" b="0" dirty="0">
                <a:solidFill>
                  <a:schemeClr val="bg1"/>
                </a:solidFill>
                <a:latin typeface="+mj-lt"/>
              </a:rPr>
              <a:t>NỘI DUNG</a:t>
            </a:r>
            <a:endParaRPr lang="ko-KR" altLang="en-US" sz="2800" b="0" dirty="0">
              <a:solidFill>
                <a:schemeClr val="bg1"/>
              </a:solidFill>
              <a:latin typeface="+mj-lt"/>
            </a:endParaRPr>
          </a:p>
        </p:txBody>
      </p:sp>
      <p:pic>
        <p:nvPicPr>
          <p:cNvPr id="19" name="그래픽 18">
            <a:extLst>
              <a:ext uri="{FF2B5EF4-FFF2-40B4-BE49-F238E27FC236}">
                <a16:creationId xmlns:a16="http://schemas.microsoft.com/office/drawing/2014/main" id="{A69FF0B0-BF80-4678-860F-265385EAF1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4207" y="1632058"/>
            <a:ext cx="834391" cy="488942"/>
          </a:xfrm>
          <a:prstGeom prst="rect">
            <a:avLst/>
          </a:prstGeom>
        </p:spPr>
      </p:pic>
      <p:sp>
        <p:nvSpPr>
          <p:cNvPr id="29" name="직사각형 23">
            <a:extLst>
              <a:ext uri="{FF2B5EF4-FFF2-40B4-BE49-F238E27FC236}">
                <a16:creationId xmlns:a16="http://schemas.microsoft.com/office/drawing/2014/main" id="{FD5C1B37-E701-4683-9671-EA08E1115E33}"/>
              </a:ext>
            </a:extLst>
          </p:cNvPr>
          <p:cNvSpPr/>
          <p:nvPr/>
        </p:nvSpPr>
        <p:spPr>
          <a:xfrm>
            <a:off x="5181083" y="4268065"/>
            <a:ext cx="4573533" cy="461665"/>
          </a:xfrm>
          <a:prstGeom prst="rect">
            <a:avLst/>
          </a:prstGeom>
        </p:spPr>
        <p:txBody>
          <a:bodyPr wrap="square">
            <a:spAutoFit/>
          </a:bodyPr>
          <a:lstStyle/>
          <a:p>
            <a:r>
              <a:rPr lang="en-US" altLang="ko-KR" sz="2400" b="1" dirty="0">
                <a:solidFill>
                  <a:srgbClr val="1F2025"/>
                </a:solidFill>
                <a:latin typeface="+mj-lt"/>
              </a:rPr>
              <a:t>IV. MỘT SỐ KẾT QUẢ ĐÁNH GIÁ</a:t>
            </a:r>
            <a:endParaRPr lang="ko-KR" altLang="en-US" sz="2400" dirty="0">
              <a:solidFill>
                <a:srgbClr val="1F2025"/>
              </a:solidFill>
              <a:latin typeface="+mj-lt"/>
            </a:endParaRPr>
          </a:p>
        </p:txBody>
      </p:sp>
      <p:sp>
        <p:nvSpPr>
          <p:cNvPr id="30" name="직사각형 23">
            <a:extLst>
              <a:ext uri="{FF2B5EF4-FFF2-40B4-BE49-F238E27FC236}">
                <a16:creationId xmlns:a16="http://schemas.microsoft.com/office/drawing/2014/main" id="{D1F10F51-009B-4EEE-A667-3D4D33B27340}"/>
              </a:ext>
            </a:extLst>
          </p:cNvPr>
          <p:cNvSpPr/>
          <p:nvPr/>
        </p:nvSpPr>
        <p:spPr>
          <a:xfrm>
            <a:off x="5181085" y="2705277"/>
            <a:ext cx="5371836" cy="461665"/>
          </a:xfrm>
          <a:prstGeom prst="rect">
            <a:avLst/>
          </a:prstGeom>
        </p:spPr>
        <p:txBody>
          <a:bodyPr wrap="square">
            <a:spAutoFit/>
          </a:bodyPr>
          <a:lstStyle/>
          <a:p>
            <a:r>
              <a:rPr lang="en-US" altLang="ko-KR" sz="2400" b="1">
                <a:solidFill>
                  <a:srgbClr val="1F2025"/>
                </a:solidFill>
                <a:latin typeface="+mj-lt"/>
              </a:rPr>
              <a:t>III. SWIN TRANSFORMER V2</a:t>
            </a:r>
            <a:endParaRPr lang="ko-KR" altLang="en-US" sz="2400" dirty="0">
              <a:solidFill>
                <a:srgbClr val="1F2025"/>
              </a:solidFill>
              <a:latin typeface="+mj-lt"/>
            </a:endParaRPr>
          </a:p>
        </p:txBody>
      </p:sp>
      <p:sp>
        <p:nvSpPr>
          <p:cNvPr id="3" name="직사각형 23">
            <a:extLst>
              <a:ext uri="{FF2B5EF4-FFF2-40B4-BE49-F238E27FC236}">
                <a16:creationId xmlns:a16="http://schemas.microsoft.com/office/drawing/2014/main" id="{40E2A407-4B8A-F9BD-35C1-E185DC244DB2}"/>
              </a:ext>
            </a:extLst>
          </p:cNvPr>
          <p:cNvSpPr/>
          <p:nvPr/>
        </p:nvSpPr>
        <p:spPr>
          <a:xfrm>
            <a:off x="5417568" y="3247325"/>
            <a:ext cx="5371836" cy="400110"/>
          </a:xfrm>
          <a:prstGeom prst="rect">
            <a:avLst/>
          </a:prstGeom>
        </p:spPr>
        <p:txBody>
          <a:bodyPr wrap="square">
            <a:spAutoFit/>
          </a:bodyPr>
          <a:lstStyle/>
          <a:p>
            <a:r>
              <a:rPr lang="en-US" altLang="ko-KR" sz="2000">
                <a:solidFill>
                  <a:srgbClr val="1F2025"/>
                </a:solidFill>
                <a:latin typeface="+mj-lt"/>
              </a:rPr>
              <a:t>1. KIẾN TRÚC TỔNG QUAN</a:t>
            </a:r>
            <a:endParaRPr lang="ko-KR" altLang="en-US" sz="2000" dirty="0">
              <a:solidFill>
                <a:srgbClr val="1F2025"/>
              </a:solidFill>
              <a:latin typeface="+mj-lt"/>
            </a:endParaRPr>
          </a:p>
        </p:txBody>
      </p:sp>
      <p:sp>
        <p:nvSpPr>
          <p:cNvPr id="4" name="직사각형 23">
            <a:extLst>
              <a:ext uri="{FF2B5EF4-FFF2-40B4-BE49-F238E27FC236}">
                <a16:creationId xmlns:a16="http://schemas.microsoft.com/office/drawing/2014/main" id="{F8462112-546A-61FF-B6B5-6FD9D6E07E0A}"/>
              </a:ext>
            </a:extLst>
          </p:cNvPr>
          <p:cNvSpPr/>
          <p:nvPr/>
        </p:nvSpPr>
        <p:spPr>
          <a:xfrm>
            <a:off x="5417568" y="3727818"/>
            <a:ext cx="5371836" cy="400110"/>
          </a:xfrm>
          <a:prstGeom prst="rect">
            <a:avLst/>
          </a:prstGeom>
        </p:spPr>
        <p:txBody>
          <a:bodyPr wrap="square">
            <a:spAutoFit/>
          </a:bodyPr>
          <a:lstStyle/>
          <a:p>
            <a:r>
              <a:rPr lang="en-US" altLang="ko-KR" sz="2000">
                <a:solidFill>
                  <a:srgbClr val="1F2025"/>
                </a:solidFill>
                <a:latin typeface="+mj-lt"/>
              </a:rPr>
              <a:t>2. CÁC KỸ THUẬT MỚI ĐƯỢC ĐỀ XUẤT</a:t>
            </a:r>
            <a:endParaRPr lang="ko-KR" altLang="en-US" sz="2000" dirty="0">
              <a:solidFill>
                <a:srgbClr val="1F2025"/>
              </a:solidFill>
              <a:latin typeface="+mj-lt"/>
            </a:endParaRPr>
          </a:p>
        </p:txBody>
      </p:sp>
    </p:spTree>
    <p:extLst>
      <p:ext uri="{BB962C8B-B14F-4D97-AF65-F5344CB8AC3E}">
        <p14:creationId xmlns:p14="http://schemas.microsoft.com/office/powerpoint/2010/main" val="130928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3612233"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Dense (Fully connected layer): mỗi nơ ron của lớp đầu ra nhận tín hiệu từ tất cả các nơ ron lớp đầu vào.</a:t>
            </a:r>
          </a:p>
          <a:p>
            <a:pPr marL="171450" indent="-171450">
              <a:buFontTx/>
              <a:buChar char="-"/>
            </a:pPr>
            <a:r>
              <a:rPr lang="en-US" altLang="ko-KR" sz="1800">
                <a:solidFill>
                  <a:srgbClr val="1F2025"/>
                </a:solidFill>
              </a:rPr>
              <a:t>MLP (Multilayer perceptron): gồm nhiều lớp Dense</a:t>
            </a:r>
          </a:p>
          <a:p>
            <a:pPr marL="171450" indent="-171450">
              <a:buFontTx/>
              <a:buChar char="-"/>
            </a:pPr>
            <a:endParaRPr lang="en-US" altLang="ko-KR" sz="180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MLP &amp; DENSE</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9BF7D7C-27F6-4D89-A9F8-857B2A7E6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7134" y="1320614"/>
            <a:ext cx="3990559" cy="3272681"/>
          </a:xfrm>
          <a:prstGeom prst="rect">
            <a:avLst/>
          </a:prstGeom>
        </p:spPr>
      </p:pic>
    </p:spTree>
    <p:extLst>
      <p:ext uri="{BB962C8B-B14F-4D97-AF65-F5344CB8AC3E}">
        <p14:creationId xmlns:p14="http://schemas.microsoft.com/office/powerpoint/2010/main" val="3679992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Gồm một lớp Dense layer và Softmax layer để dự đoán xác suất ứng với mỗi class.</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MLP HEAD</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3102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286232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Ưu điểm:</a:t>
            </a:r>
          </a:p>
          <a:p>
            <a:pPr marL="628650" lvl="1" indent="-171450">
              <a:buFontTx/>
              <a:buChar char="-"/>
            </a:pPr>
            <a:r>
              <a:rPr lang="en-US" altLang="ko-KR">
                <a:solidFill>
                  <a:srgbClr val="1F2025"/>
                </a:solidFill>
              </a:rPr>
              <a:t>Kiến trúc đơn giản hơn rất nhiều so với các mạng CNN</a:t>
            </a:r>
          </a:p>
          <a:p>
            <a:pPr marL="628650" lvl="1" indent="-171450">
              <a:buFontTx/>
              <a:buChar char="-"/>
            </a:pPr>
            <a:r>
              <a:rPr lang="en-US" altLang="ko-KR">
                <a:solidFill>
                  <a:srgbClr val="1F2025"/>
                </a:solidFill>
              </a:rPr>
              <a:t>Dễ dàng xây dựng (chỉ với vài chục dòng code Python)</a:t>
            </a:r>
          </a:p>
          <a:p>
            <a:pPr marL="628650" lvl="1" indent="-171450">
              <a:buFontTx/>
              <a:buChar char="-"/>
            </a:pPr>
            <a:endParaRPr lang="en-US" altLang="ko-KR">
              <a:solidFill>
                <a:srgbClr val="1F2025"/>
              </a:solidFill>
            </a:endParaRPr>
          </a:p>
          <a:p>
            <a:pPr marL="171450" indent="-171450">
              <a:buFontTx/>
              <a:buChar char="-"/>
            </a:pPr>
            <a:r>
              <a:rPr lang="en-US" altLang="ko-KR" sz="1800">
                <a:solidFill>
                  <a:srgbClr val="1F2025"/>
                </a:solidFill>
              </a:rPr>
              <a:t>Hạn chế:</a:t>
            </a:r>
          </a:p>
          <a:p>
            <a:pPr marL="628650" lvl="1" indent="-171450">
              <a:buFontTx/>
              <a:buChar char="-"/>
            </a:pPr>
            <a:r>
              <a:rPr lang="en-US" altLang="ko-KR">
                <a:solidFill>
                  <a:srgbClr val="1F2025"/>
                </a:solidFill>
              </a:rPr>
              <a:t>Chỉ sử dụng được cho bài toán phân loại hình ảnh.</a:t>
            </a:r>
          </a:p>
          <a:p>
            <a:pPr marL="628650" lvl="1" indent="-171450">
              <a:buFontTx/>
              <a:buChar char="-"/>
            </a:pPr>
            <a:r>
              <a:rPr lang="en-US" altLang="ko-KR">
                <a:solidFill>
                  <a:srgbClr val="1F2025"/>
                </a:solidFill>
              </a:rPr>
              <a:t>Chi phí tính toán lớn ở bước Self Attention nên khó để mở rộng cho các bài toán khác trong thị giác máy tính.</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6231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683819" y="4508288"/>
            <a:ext cx="9318244"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Ra mắt tháng 3/2021.</a:t>
            </a:r>
          </a:p>
          <a:p>
            <a:pPr marL="171450" indent="-171450">
              <a:buFontTx/>
              <a:buChar char="-"/>
            </a:pPr>
            <a:r>
              <a:rPr lang="en-US" altLang="ko-KR" sz="1800">
                <a:solidFill>
                  <a:srgbClr val="1F2025"/>
                </a:solidFill>
              </a:rPr>
              <a:t>Cải tiến có thừa kế các ý tưởng từ ViT.</a:t>
            </a:r>
          </a:p>
          <a:p>
            <a:pPr marL="171450" indent="-171450">
              <a:buFontTx/>
              <a:buChar char="-"/>
            </a:pPr>
            <a:r>
              <a:rPr lang="en-US" altLang="ko-KR" sz="1800" dirty="0">
                <a:solidFill>
                  <a:srgbClr val="1F2025"/>
                </a:solidFill>
              </a:rPr>
              <a:t>Sử dụng được cho các bài toán thị giác máy tính khác nhau: classification, object detection, semantic segmentation… </a:t>
            </a:r>
            <a:endParaRPr lang="en-US" altLang="ko-KR" sz="180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70808757-4523-4701-9A19-7A588FA5A931}"/>
              </a:ext>
            </a:extLst>
          </p:cNvPr>
          <p:cNvPicPr>
            <a:picLocks noChangeAspect="1"/>
          </p:cNvPicPr>
          <p:nvPr/>
        </p:nvPicPr>
        <p:blipFill rotWithShape="1">
          <a:blip r:embed="rId4"/>
          <a:srcRect t="8739"/>
          <a:stretch/>
        </p:blipFill>
        <p:spPr>
          <a:xfrm>
            <a:off x="530271" y="1031176"/>
            <a:ext cx="11318829" cy="3264011"/>
          </a:xfrm>
          <a:prstGeom prst="rect">
            <a:avLst/>
          </a:prstGeom>
        </p:spPr>
      </p:pic>
    </p:spTree>
    <p:extLst>
      <p:ext uri="{BB962C8B-B14F-4D97-AF65-F5344CB8AC3E}">
        <p14:creationId xmlns:p14="http://schemas.microsoft.com/office/powerpoint/2010/main" val="2093296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00850"/>
            <a:ext cx="3783078" cy="341632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Bước tạo patches như ViT.</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Thay vì patch size 16x16 của ViT. Swin sử dụng patch size nhỏ hơn 4x4.</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Qua mỗi stage các patch gần nhau sẽ được merge lại với nhau thành patch lớn hơn.</a:t>
            </a:r>
          </a:p>
          <a:p>
            <a:pPr marL="171450" indent="-171450">
              <a:buFontTx/>
              <a:buChar char="-"/>
            </a:pPr>
            <a:endParaRPr lang="en-US" altLang="ko-KR" sz="1800">
              <a:solidFill>
                <a:srgbClr val="1F2025"/>
              </a:solidFill>
            </a:endParaRPr>
          </a:p>
          <a:p>
            <a:pPr marL="171450" indent="-171450">
              <a:buFontTx/>
              <a:buChar char="-"/>
            </a:pPr>
            <a:r>
              <a:rPr lang="en-US" altLang="ko-KR" sz="1800" dirty="0">
                <a:solidFill>
                  <a:srgbClr val="1F2025"/>
                </a:solidFill>
              </a:rPr>
              <a:t>Bước embedding tương tự như Vision Transformer.</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PATCH PARTITION &amp; LINEAR EMBEDDING &amp; PATCH MERGING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2E5BF23-3129-081D-5587-2078057CB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842" y="1350152"/>
            <a:ext cx="6175922" cy="2550576"/>
          </a:xfrm>
          <a:prstGeom prst="rect">
            <a:avLst/>
          </a:prstGeom>
        </p:spPr>
      </p:pic>
    </p:spTree>
    <p:extLst>
      <p:ext uri="{BB962C8B-B14F-4D97-AF65-F5344CB8AC3E}">
        <p14:creationId xmlns:p14="http://schemas.microsoft.com/office/powerpoint/2010/main" val="2021224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550396"/>
            <a:ext cx="3941320" cy="286232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Mỗi một stage của Swin sẽ gồm 2 hoặc 6 Swin Transformer Blocks nối tiếp nhau.</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Mỗi block gồm có các layer giống như 1 block của ViT ngoại trừ layer Multihead SeltAttention thay bằng Window-MSA hoặc ShiftedWindow-MSA. </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SWIN TRANSFORMER BLOCK</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CE0EFE49-39F9-0B67-F27D-0A23ADB4E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593" y="940919"/>
            <a:ext cx="4076919" cy="4368706"/>
          </a:xfrm>
          <a:prstGeom prst="rect">
            <a:avLst/>
          </a:prstGeom>
        </p:spPr>
      </p:pic>
    </p:spTree>
    <p:extLst>
      <p:ext uri="{BB962C8B-B14F-4D97-AF65-F5344CB8AC3E}">
        <p14:creationId xmlns:p14="http://schemas.microsoft.com/office/powerpoint/2010/main" val="179189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826093"/>
            <a:ext cx="4799117" cy="4247317"/>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Vision Transformer sử dụng Self Attention theo hướng global.</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Swin cải tiến bằng cách giới hạn Self Attention trong từng local window.</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Một window sẽ gồm nhiều patches nằm kề nhau.</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Block ST đầu tiên sẽ chia thành các window tách rời có kích thước MxM.</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Block ST thứ hai sẽ dịch (shift) các window này đi một khoảng (M/2,M/2).</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10635764" cy="646331"/>
          </a:xfrm>
          <a:prstGeom prst="rect">
            <a:avLst/>
          </a:prstGeom>
          <a:noFill/>
        </p:spPr>
        <p:txBody>
          <a:bodyPr wrap="square" rtlCol="0">
            <a:spAutoFit/>
          </a:bodyPr>
          <a:lstStyle/>
          <a:p>
            <a:r>
              <a:rPr lang="en-US" altLang="ko-KR" dirty="0">
                <a:solidFill>
                  <a:srgbClr val="1F2025"/>
                </a:solidFill>
                <a:latin typeface="Calibri" panose="020F0502020204030204" pitchFamily="34" charset="0"/>
                <a:cs typeface="Calibri" panose="020F0502020204030204" pitchFamily="34" charset="0"/>
              </a:rPr>
              <a:t>WINDOW MULTIHEAD SELF ATTENTION (W-MSA) &amp; </a:t>
            </a:r>
          </a:p>
          <a:p>
            <a:r>
              <a:rPr lang="en-US" altLang="ko-KR" dirty="0">
                <a:solidFill>
                  <a:srgbClr val="1F2025"/>
                </a:solidFill>
                <a:latin typeface="Calibri" panose="020F0502020204030204" pitchFamily="34" charset="0"/>
                <a:cs typeface="Calibri" panose="020F0502020204030204" pitchFamily="34" charset="0"/>
              </a:rPr>
              <a:t>	SHIFTED WINDOW MULTIHEAD SELF ATTENTION (SW-MSA)</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EEBEA5E-1C16-4F68-74A8-B7E5D224C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520" y="1826093"/>
            <a:ext cx="5922580" cy="2345758"/>
          </a:xfrm>
          <a:prstGeom prst="rect">
            <a:avLst/>
          </a:prstGeom>
        </p:spPr>
      </p:pic>
    </p:spTree>
    <p:extLst>
      <p:ext uri="{BB962C8B-B14F-4D97-AF65-F5344CB8AC3E}">
        <p14:creationId xmlns:p14="http://schemas.microsoft.com/office/powerpoint/2010/main" val="3216239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25400"/>
            <a:ext cx="7772400"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Ghép nối các phần thừa để tạo thành các window kích thước gốc.</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Khi các window có chung kích thước thì có thể gộp thành batch để áp dụng tính toán song song trên GPU.</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5" name="TextBox 4">
            <a:extLst>
              <a:ext uri="{FF2B5EF4-FFF2-40B4-BE49-F238E27FC236}">
                <a16:creationId xmlns:a16="http://schemas.microsoft.com/office/drawing/2014/main" id="{8BFF4903-8CCD-1416-D47C-F1B9E7103ED5}"/>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CYCLIC SHIFT FOR EFFICIENT BATCH COMPUTATION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DFBE796-7D20-FBA2-EFEE-815CA9972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604" y="3106439"/>
            <a:ext cx="7772400" cy="2126161"/>
          </a:xfrm>
          <a:prstGeom prst="rect">
            <a:avLst/>
          </a:prstGeom>
        </p:spPr>
      </p:pic>
    </p:spTree>
    <p:extLst>
      <p:ext uri="{BB962C8B-B14F-4D97-AF65-F5344CB8AC3E}">
        <p14:creationId xmlns:p14="http://schemas.microsoft.com/office/powerpoint/2010/main" val="264539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74447"/>
            <a:ext cx="4445817"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Position embedding sử dụng embedding matrix được huấn luyện thay vì phương pháp vị trí tuyệt đối sử dụng công thức (sin/cos).</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Hệ số Bias được thêm vào phương trình Attention.</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Hai thay đổi này giúp cải thiện đáng kể độ chính xác của mô hình.</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59F64964-1980-D4B1-929C-E389B9768AB6}"/>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RELATIVE POSITION BIAS</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38A1D60-1CCC-5AB0-0EED-23C698CA9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166" y="1589781"/>
            <a:ext cx="5206676" cy="369332"/>
          </a:xfrm>
          <a:prstGeom prst="rect">
            <a:avLst/>
          </a:prstGeom>
        </p:spPr>
      </p:pic>
      <p:pic>
        <p:nvPicPr>
          <p:cNvPr id="10" name="Picture 9">
            <a:extLst>
              <a:ext uri="{FF2B5EF4-FFF2-40B4-BE49-F238E27FC236}">
                <a16:creationId xmlns:a16="http://schemas.microsoft.com/office/drawing/2014/main" id="{DF7A1E9D-46A4-83CB-60F9-B2359B916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108" y="2672962"/>
            <a:ext cx="4972791" cy="2308324"/>
          </a:xfrm>
          <a:prstGeom prst="rect">
            <a:avLst/>
          </a:prstGeom>
        </p:spPr>
      </p:pic>
    </p:spTree>
    <p:extLst>
      <p:ext uri="{BB962C8B-B14F-4D97-AF65-F5344CB8AC3E}">
        <p14:creationId xmlns:p14="http://schemas.microsoft.com/office/powerpoint/2010/main" val="647424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918258"/>
            <a:ext cx="3384272"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Swin Transformer gồm có các biến thể: Swin-T, Swin-S, Swin-B, Swin-L.</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Các biến thể khác nhau ở kích thước số chiều của C và số ST blocks ứng với mỗi stage.</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CÁC BIẾN THỂ</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D67532B-1DBB-6E00-8783-C3010CFBC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576" y="1918258"/>
            <a:ext cx="5212056" cy="1989052"/>
          </a:xfrm>
          <a:prstGeom prst="rect">
            <a:avLst/>
          </a:prstGeom>
        </p:spPr>
      </p:pic>
    </p:spTree>
    <p:extLst>
      <p:ext uri="{BB962C8B-B14F-4D97-AF65-F5344CB8AC3E}">
        <p14:creationId xmlns:p14="http://schemas.microsoft.com/office/powerpoint/2010/main" val="2530500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646331"/>
          </a:xfrm>
          <a:prstGeom prst="rect">
            <a:avLst/>
          </a:prstGeom>
          <a:noFill/>
        </p:spPr>
        <p:txBody>
          <a:bodyPr wrap="square" rtlCol="0">
            <a:spAutoFit/>
          </a:bodyPr>
          <a:lstStyle/>
          <a:p>
            <a:pPr algn="ctr"/>
            <a:r>
              <a:rPr lang="en-US" altLang="ko-KR" sz="3600" b="1" dirty="0">
                <a:solidFill>
                  <a:srgbClr val="1F2025"/>
                </a:solidFill>
                <a:latin typeface="+mj-lt"/>
                <a:cs typeface="Arial" panose="020B0604020202020204" pitchFamily="34" charset="0"/>
              </a:rPr>
              <a:t>I. GIỚI THIỆU</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046769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Ưu điểm:</a:t>
            </a:r>
          </a:p>
          <a:p>
            <a:pPr marL="628650" lvl="1" indent="-171450">
              <a:buFontTx/>
              <a:buChar char="-"/>
            </a:pPr>
            <a:r>
              <a:rPr lang="en-US" altLang="ko-KR">
                <a:solidFill>
                  <a:srgbClr val="1F2025"/>
                </a:solidFill>
              </a:rPr>
              <a:t>Sử dụng được cho nhiều bài toán khác nhau trong Computer Vision.</a:t>
            </a:r>
          </a:p>
          <a:p>
            <a:pPr marL="628650" lvl="1" indent="-171450">
              <a:buFontTx/>
              <a:buChar char="-"/>
            </a:pPr>
            <a:endParaRPr lang="en-US" altLang="ko-KR">
              <a:solidFill>
                <a:srgbClr val="1F2025"/>
              </a:solidFill>
            </a:endParaRPr>
          </a:p>
          <a:p>
            <a:pPr marL="171450" indent="-171450">
              <a:buFontTx/>
              <a:buChar char="-"/>
            </a:pPr>
            <a:r>
              <a:rPr lang="en-US" altLang="ko-KR" sz="1800">
                <a:solidFill>
                  <a:srgbClr val="1F2025"/>
                </a:solidFill>
              </a:rPr>
              <a:t>Hạn chế:</a:t>
            </a:r>
          </a:p>
          <a:p>
            <a:pPr marL="628650" lvl="1" indent="-171450">
              <a:buFontTx/>
              <a:buChar char="-"/>
            </a:pPr>
            <a:r>
              <a:rPr lang="en-US" altLang="ko-KR">
                <a:solidFill>
                  <a:srgbClr val="1F2025"/>
                </a:solidFill>
              </a:rPr>
              <a:t>Chi phí tính toán vẫn lớn.</a:t>
            </a:r>
          </a:p>
          <a:p>
            <a:pPr marL="628650" lvl="1" indent="-171450">
              <a:buFontTx/>
              <a:buChar char="-"/>
            </a:pPr>
            <a:r>
              <a:rPr lang="en-US" altLang="ko-KR">
                <a:solidFill>
                  <a:srgbClr val="1F2025"/>
                </a:solidFill>
              </a:rPr>
              <a:t>Quá trình huấn luyện vẫn chưa đủ ổn định để xây dựng được các mạng có kiến trúc quá sâu.</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558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336212" y="2782669"/>
            <a:ext cx="5519576" cy="646331"/>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III.</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SWIN TRANSFOMER V2</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428148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336212" y="2782669"/>
            <a:ext cx="5519576" cy="584775"/>
          </a:xfrm>
          <a:prstGeom prst="rect">
            <a:avLst/>
          </a:prstGeom>
          <a:noFill/>
        </p:spPr>
        <p:txBody>
          <a:bodyPr wrap="square" rtlCol="0">
            <a:spAutoFit/>
          </a:bodyPr>
          <a:lstStyle/>
          <a:p>
            <a:pPr algn="ctr"/>
            <a:r>
              <a:rPr lang="en-US" altLang="ko-KR" sz="3200">
                <a:solidFill>
                  <a:srgbClr val="1F2025"/>
                </a:solidFill>
                <a:latin typeface="+mj-lt"/>
                <a:cs typeface="Arial" panose="020B0604020202020204" pitchFamily="34" charset="0"/>
              </a:rPr>
              <a:t>1.</a:t>
            </a:r>
            <a:r>
              <a:rPr lang="vi-VN" altLang="ko-KR" sz="3200">
                <a:solidFill>
                  <a:srgbClr val="1F2025"/>
                </a:solidFill>
                <a:latin typeface="+mj-lt"/>
                <a:cs typeface="Arial" panose="020B0604020202020204" pitchFamily="34" charset="0"/>
              </a:rPr>
              <a:t> </a:t>
            </a:r>
            <a:r>
              <a:rPr lang="en-US" altLang="ko-KR" sz="3200">
                <a:solidFill>
                  <a:srgbClr val="1F2025"/>
                </a:solidFill>
                <a:latin typeface="+mj-lt"/>
                <a:cs typeface="Arial" panose="020B0604020202020204" pitchFamily="34" charset="0"/>
              </a:rPr>
              <a:t>KIẾN TRÚC TỔNG QUAN</a:t>
            </a:r>
            <a:endParaRPr lang="ko-KR" altLang="en-US" sz="3200"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1505030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731116" y="1427465"/>
            <a:ext cx="4534568" cy="341632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Được giới thiệu tháng 11/2021.</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Dựa trên kiến trúc của Swin Transformer V1, có thêm một số cải tiến để cải thiện hiệu năng cũng nh</a:t>
            </a:r>
            <a:r>
              <a:rPr lang="vi-VN" altLang="ko-KR" sz="1800">
                <a:solidFill>
                  <a:srgbClr val="1F2025"/>
                </a:solidFill>
              </a:rPr>
              <a:t>ư</a:t>
            </a:r>
            <a:r>
              <a:rPr lang="en-US" altLang="ko-KR" sz="1800">
                <a:solidFill>
                  <a:srgbClr val="1F2025"/>
                </a:solidFill>
              </a:rPr>
              <a:t> độ phân giải đầu vào.</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Mô hình lên tới 3 tỷ tham số, huấn luyện với độ phân giải lên tới 1536x1536 pixels.</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Thiết lập SOTA trên các thang đo đại diện cho các bài toán về thị giác máy tính.</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4180287D-0413-4A11-9FC5-C6A843A853A5}"/>
              </a:ext>
            </a:extLst>
          </p:cNvPr>
          <p:cNvPicPr>
            <a:picLocks noChangeAspect="1"/>
          </p:cNvPicPr>
          <p:nvPr/>
        </p:nvPicPr>
        <p:blipFill>
          <a:blip r:embed="rId4"/>
          <a:stretch>
            <a:fillRect/>
          </a:stretch>
        </p:blipFill>
        <p:spPr>
          <a:xfrm>
            <a:off x="5705281" y="706092"/>
            <a:ext cx="5372100" cy="5000625"/>
          </a:xfrm>
          <a:prstGeom prst="rect">
            <a:avLst/>
          </a:prstGeom>
        </p:spPr>
      </p:pic>
      <p:sp>
        <p:nvSpPr>
          <p:cNvPr id="6" name="TextBox 5">
            <a:extLst>
              <a:ext uri="{FF2B5EF4-FFF2-40B4-BE49-F238E27FC236}">
                <a16:creationId xmlns:a16="http://schemas.microsoft.com/office/drawing/2014/main" id="{DC391DCA-D2E2-0D06-56D1-443D6804BBD4}"/>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TỔNG QUAN</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829733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077218"/>
          </a:xfrm>
          <a:prstGeom prst="rect">
            <a:avLst/>
          </a:prstGeom>
          <a:noFill/>
        </p:spPr>
        <p:txBody>
          <a:bodyPr wrap="square" rtlCol="0">
            <a:spAutoFit/>
          </a:bodyPr>
          <a:lstStyle/>
          <a:p>
            <a:pPr algn="ctr"/>
            <a:r>
              <a:rPr lang="en-US" altLang="ko-KR" sz="3200">
                <a:solidFill>
                  <a:srgbClr val="1F2025"/>
                </a:solidFill>
                <a:latin typeface="Calibri" panose="020F0502020204030204" pitchFamily="34" charset="0"/>
                <a:cs typeface="Calibri" panose="020F0502020204030204" pitchFamily="34" charset="0"/>
              </a:rPr>
              <a:t>2</a:t>
            </a:r>
            <a:r>
              <a:rPr lang="vi-VN" altLang="ko-KR" sz="3200">
                <a:solidFill>
                  <a:srgbClr val="1F2025"/>
                </a:solidFill>
                <a:latin typeface="Calibri" panose="020F0502020204030204" pitchFamily="34" charset="0"/>
                <a:cs typeface="Calibri" panose="020F0502020204030204" pitchFamily="34" charset="0"/>
              </a:rPr>
              <a:t>. CÁC </a:t>
            </a:r>
            <a:r>
              <a:rPr lang="en-US" altLang="ko-KR" sz="3200">
                <a:solidFill>
                  <a:srgbClr val="1F2025"/>
                </a:solidFill>
                <a:latin typeface="Calibri" panose="020F0502020204030204" pitchFamily="34" charset="0"/>
                <a:cs typeface="Calibri" panose="020F0502020204030204" pitchFamily="34" charset="0"/>
              </a:rPr>
              <a:t>KỸ THUẬT MỚI Đ</a:t>
            </a:r>
            <a:r>
              <a:rPr lang="vi-VN" altLang="ko-KR" sz="3200">
                <a:solidFill>
                  <a:srgbClr val="1F2025"/>
                </a:solidFill>
                <a:latin typeface="Calibri" panose="020F0502020204030204" pitchFamily="34" charset="0"/>
                <a:cs typeface="Calibri" panose="020F0502020204030204" pitchFamily="34" charset="0"/>
              </a:rPr>
              <a:t>Ư</a:t>
            </a:r>
            <a:r>
              <a:rPr lang="en-US" altLang="ko-KR" sz="3200">
                <a:solidFill>
                  <a:srgbClr val="1F2025"/>
                </a:solidFill>
                <a:latin typeface="Calibri" panose="020F0502020204030204" pitchFamily="34" charset="0"/>
                <a:cs typeface="Calibri" panose="020F0502020204030204" pitchFamily="34" charset="0"/>
              </a:rPr>
              <a:t>ỢC ĐỀ XUẤT</a:t>
            </a:r>
            <a:endParaRPr lang="ko-KR" altLang="en-US" sz="3200" dirty="0">
              <a:solidFill>
                <a:srgbClr val="1F2025"/>
              </a:solidFill>
              <a:latin typeface="Calibri" panose="020F0502020204030204" pitchFamily="34" charset="0"/>
              <a:cs typeface="Calibri" panose="020F050202020403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267959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760852"/>
            <a:ext cx="4799117"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Residual block được chuẩn hóa bằng LayerNorm ngay trước khi được gộp vào nhánh chính.  </a:t>
            </a:r>
          </a:p>
          <a:p>
            <a:pPr marL="171450" indent="-171450">
              <a:buFontTx/>
              <a:buChar char="-"/>
            </a:pPr>
            <a:r>
              <a:rPr lang="en-US" altLang="ko-KR" sz="1800">
                <a:solidFill>
                  <a:srgbClr val="1F2025"/>
                </a:solidFill>
              </a:rPr>
              <a:t>Cấu hình này giúp trọng số không bị tích lũy giá trị khi xuống các lớp sâu hơn.</a:t>
            </a:r>
          </a:p>
          <a:p>
            <a:pPr marL="171450" indent="-171450">
              <a:buFontTx/>
              <a:buChar char="-"/>
            </a:pPr>
            <a:r>
              <a:rPr lang="en-US" altLang="ko-KR" sz="1800">
                <a:solidFill>
                  <a:srgbClr val="1F2025"/>
                </a:solidFill>
              </a:rPr>
              <a:t>Nhờ vậy có thể huấn luyện được mạng sâu hơn.</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MỞ RỘNG NĂNG LỰC MÔ HÌNH</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RESIDUAL POST NORMALIZATION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F788A23B-4287-1C8C-BB89-BCDBFBBD6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3019" y="944646"/>
            <a:ext cx="1824290" cy="3407007"/>
          </a:xfrm>
          <a:prstGeom prst="rect">
            <a:avLst/>
          </a:prstGeom>
        </p:spPr>
      </p:pic>
      <p:pic>
        <p:nvPicPr>
          <p:cNvPr id="13" name="Picture 12">
            <a:extLst>
              <a:ext uri="{FF2B5EF4-FFF2-40B4-BE49-F238E27FC236}">
                <a16:creationId xmlns:a16="http://schemas.microsoft.com/office/drawing/2014/main" id="{13554E2B-78C9-FB12-225C-8F90EE35AC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189" y="713813"/>
            <a:ext cx="1824290" cy="3665470"/>
          </a:xfrm>
          <a:prstGeom prst="rect">
            <a:avLst/>
          </a:prstGeom>
        </p:spPr>
      </p:pic>
      <p:cxnSp>
        <p:nvCxnSpPr>
          <p:cNvPr id="15" name="Straight Arrow Connector 14">
            <a:extLst>
              <a:ext uri="{FF2B5EF4-FFF2-40B4-BE49-F238E27FC236}">
                <a16:creationId xmlns:a16="http://schemas.microsoft.com/office/drawing/2014/main" id="{EB752EA4-71BF-EF79-AD46-E3BC658F6C21}"/>
              </a:ext>
            </a:extLst>
          </p:cNvPr>
          <p:cNvCxnSpPr/>
          <p:nvPr/>
        </p:nvCxnSpPr>
        <p:spPr>
          <a:xfrm>
            <a:off x="8597461" y="2648149"/>
            <a:ext cx="612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5735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2006770"/>
            <a:ext cx="4799117"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Tích vô hướng của </a:t>
            </a:r>
            <a:r>
              <a:rPr lang="en-US" altLang="ko-KR" sz="1800" i="1">
                <a:solidFill>
                  <a:srgbClr val="1F2025"/>
                </a:solidFill>
              </a:rPr>
              <a:t>query</a:t>
            </a:r>
            <a:r>
              <a:rPr lang="en-US" altLang="ko-KR" sz="1800">
                <a:solidFill>
                  <a:srgbClr val="1F2025"/>
                </a:solidFill>
              </a:rPr>
              <a:t> và </a:t>
            </a:r>
            <a:r>
              <a:rPr lang="en-US" altLang="ko-KR" sz="1800" i="1">
                <a:solidFill>
                  <a:srgbClr val="1F2025"/>
                </a:solidFill>
              </a:rPr>
              <a:t>key</a:t>
            </a:r>
            <a:r>
              <a:rPr lang="en-US" altLang="ko-KR" sz="1800">
                <a:solidFill>
                  <a:srgbClr val="1F2025"/>
                </a:solidFill>
              </a:rPr>
              <a:t> thay thế bằng hàm </a:t>
            </a:r>
            <a:r>
              <a:rPr lang="en-US" altLang="ko-KR" sz="1800" i="1">
                <a:solidFill>
                  <a:srgbClr val="1F2025"/>
                </a:solidFill>
              </a:rPr>
              <a:t>scaled cosine </a:t>
            </a:r>
            <a:r>
              <a:rPr lang="en-US" altLang="ko-KR" sz="1800">
                <a:solidFill>
                  <a:srgbClr val="1F2025"/>
                </a:solidFill>
              </a:rPr>
              <a:t>như công thức bên.</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Việc thay đổi này giúp giảm sự tập trung quá mức của một số cặp patches, từ đó giúp cải thiện độ chính xác.</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MỞ RỘNG NĂNG LỰC MÔ HÌNH</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dirty="0">
                <a:solidFill>
                  <a:srgbClr val="1F2025"/>
                </a:solidFill>
                <a:latin typeface="Calibri" panose="020F0502020204030204" pitchFamily="34" charset="0"/>
                <a:cs typeface="Calibri" panose="020F0502020204030204" pitchFamily="34" charset="0"/>
              </a:rPr>
              <a:t>SCALED COSINE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B2D821E-1B04-96A6-3438-F5A95EE10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8035" y="1586058"/>
            <a:ext cx="4508938" cy="454025"/>
          </a:xfrm>
          <a:prstGeom prst="rect">
            <a:avLst/>
          </a:prstGeom>
        </p:spPr>
      </p:pic>
      <p:pic>
        <p:nvPicPr>
          <p:cNvPr id="10" name="Picture 9">
            <a:extLst>
              <a:ext uri="{FF2B5EF4-FFF2-40B4-BE49-F238E27FC236}">
                <a16:creationId xmlns:a16="http://schemas.microsoft.com/office/drawing/2014/main" id="{DA0AFAFC-C002-42C0-B69C-3F4D801F1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9166" y="2976266"/>
            <a:ext cx="5206676" cy="369332"/>
          </a:xfrm>
          <a:prstGeom prst="rect">
            <a:avLst/>
          </a:prstGeom>
        </p:spPr>
      </p:pic>
      <p:cxnSp>
        <p:nvCxnSpPr>
          <p:cNvPr id="11" name="Straight Arrow Connector 10">
            <a:extLst>
              <a:ext uri="{FF2B5EF4-FFF2-40B4-BE49-F238E27FC236}">
                <a16:creationId xmlns:a16="http://schemas.microsoft.com/office/drawing/2014/main" id="{BC0E99FB-1827-4F51-A046-186ABA06CC1F}"/>
              </a:ext>
            </a:extLst>
          </p:cNvPr>
          <p:cNvCxnSpPr>
            <a:cxnSpLocks/>
          </p:cNvCxnSpPr>
          <p:nvPr/>
        </p:nvCxnSpPr>
        <p:spPr>
          <a:xfrm>
            <a:off x="9136691" y="3579952"/>
            <a:ext cx="0" cy="6417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377C436-50C7-42D6-A204-31F186BFD0BC}"/>
                  </a:ext>
                </a:extLst>
              </p:cNvPr>
              <p:cNvSpPr txBox="1"/>
              <p:nvPr/>
            </p:nvSpPr>
            <p:spPr>
              <a:xfrm>
                <a:off x="6577817" y="4456102"/>
                <a:ext cx="5117747" cy="75572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1900" b="0" i="0" smtClean="0">
                          <a:latin typeface="Cambria Math" panose="02040503050406030204" pitchFamily="18" charset="0"/>
                        </a:rPr>
                        <m:t>Attention</m:t>
                      </m:r>
                      <m:d>
                        <m:dPr>
                          <m:ctrlPr>
                            <a:rPr lang="en-US" sz="1900" smtClean="0">
                              <a:latin typeface="Cambria Math" panose="02040503050406030204" pitchFamily="18" charset="0"/>
                            </a:rPr>
                          </m:ctrlPr>
                        </m:dPr>
                        <m:e>
                          <m:r>
                            <m:rPr>
                              <m:sty m:val="p"/>
                            </m:rPr>
                            <a:rPr lang="en-US" sz="1900" b="0" i="0" smtClean="0">
                              <a:latin typeface="Cambria Math" panose="02040503050406030204" pitchFamily="18" charset="0"/>
                            </a:rPr>
                            <m:t>Q</m:t>
                          </m:r>
                          <m:r>
                            <a:rPr lang="en-US" sz="1900" b="0" i="0" smtClean="0">
                              <a:latin typeface="Cambria Math" panose="02040503050406030204" pitchFamily="18" charset="0"/>
                            </a:rPr>
                            <m:t>,</m:t>
                          </m:r>
                          <m:r>
                            <m:rPr>
                              <m:sty m:val="p"/>
                            </m:rPr>
                            <a:rPr lang="en-US" sz="1900" b="0" i="0" smtClean="0">
                              <a:latin typeface="Cambria Math" panose="02040503050406030204" pitchFamily="18" charset="0"/>
                            </a:rPr>
                            <m:t>K</m:t>
                          </m:r>
                          <m:r>
                            <a:rPr lang="en-US" sz="1900" b="0" i="0" smtClean="0">
                              <a:latin typeface="Cambria Math" panose="02040503050406030204" pitchFamily="18" charset="0"/>
                            </a:rPr>
                            <m:t>,</m:t>
                          </m:r>
                          <m:r>
                            <m:rPr>
                              <m:sty m:val="p"/>
                            </m:rPr>
                            <a:rPr lang="en-US" sz="1900" b="0" i="0" smtClean="0">
                              <a:latin typeface="Cambria Math" panose="02040503050406030204" pitchFamily="18" charset="0"/>
                            </a:rPr>
                            <m:t>V</m:t>
                          </m:r>
                        </m:e>
                      </m:d>
                      <m:r>
                        <a:rPr lang="en-US" sz="1900" b="0" i="0" smtClean="0">
                          <a:latin typeface="Cambria Math" panose="02040503050406030204" pitchFamily="18" charset="0"/>
                        </a:rPr>
                        <m:t>=</m:t>
                      </m:r>
                      <m:r>
                        <m:rPr>
                          <m:sty m:val="p"/>
                        </m:rPr>
                        <a:rPr lang="en-US" sz="1900" b="0" i="0" smtClean="0">
                          <a:latin typeface="Cambria Math" panose="02040503050406030204" pitchFamily="18" charset="0"/>
                        </a:rPr>
                        <m:t>SoftMax</m:t>
                      </m:r>
                      <m:d>
                        <m:dPr>
                          <m:ctrlPr>
                            <a:rPr lang="en-US" sz="1900" smtClean="0">
                              <a:latin typeface="Cambria Math" panose="02040503050406030204" pitchFamily="18" charset="0"/>
                            </a:rPr>
                          </m:ctrlPr>
                        </m:dPr>
                        <m:e>
                          <m:f>
                            <m:fPr>
                              <m:ctrlPr>
                                <a:rPr lang="en-US" sz="1900" smtClean="0">
                                  <a:latin typeface="Cambria Math" panose="02040503050406030204" pitchFamily="18" charset="0"/>
                                </a:rPr>
                              </m:ctrlPr>
                            </m:fPr>
                            <m:num>
                              <m:r>
                                <m:rPr>
                                  <m:sty m:val="p"/>
                                </m:rPr>
                                <a:rPr lang="en-US" sz="1900" b="0" i="0" smtClean="0">
                                  <a:latin typeface="Cambria Math" panose="02040503050406030204" pitchFamily="18" charset="0"/>
                                </a:rPr>
                                <m:t>Sim</m:t>
                              </m:r>
                              <m:d>
                                <m:dPr>
                                  <m:ctrlPr>
                                    <a:rPr lang="en-US" sz="1900" smtClean="0">
                                      <a:latin typeface="Cambria Math" panose="02040503050406030204" pitchFamily="18" charset="0"/>
                                    </a:rPr>
                                  </m:ctrlPr>
                                </m:dPr>
                                <m:e>
                                  <m:sSub>
                                    <m:sSubPr>
                                      <m:ctrlPr>
                                        <a:rPr lang="en-US" sz="1900" smtClean="0">
                                          <a:latin typeface="Cambria Math" panose="02040503050406030204" pitchFamily="18" charset="0"/>
                                        </a:rPr>
                                      </m:ctrlPr>
                                    </m:sSubPr>
                                    <m:e>
                                      <m:r>
                                        <m:rPr>
                                          <m:sty m:val="p"/>
                                        </m:rPr>
                                        <a:rPr lang="en-US" sz="1900" b="0" i="0" smtClean="0">
                                          <a:latin typeface="Cambria Math" panose="02040503050406030204" pitchFamily="18" charset="0"/>
                                        </a:rPr>
                                        <m:t>q</m:t>
                                      </m:r>
                                    </m:e>
                                    <m:sub>
                                      <m:r>
                                        <m:rPr>
                                          <m:sty m:val="p"/>
                                        </m:rPr>
                                        <a:rPr lang="en-US" sz="1900" b="0" i="0" smtClean="0">
                                          <a:latin typeface="Cambria Math" panose="02040503050406030204" pitchFamily="18" charset="0"/>
                                        </a:rPr>
                                        <m:t>i</m:t>
                                      </m:r>
                                    </m:sub>
                                  </m:sSub>
                                  <m:r>
                                    <a:rPr lang="en-US" sz="1900" b="0" i="0" smtClean="0">
                                      <a:latin typeface="Cambria Math" panose="02040503050406030204" pitchFamily="18" charset="0"/>
                                    </a:rPr>
                                    <m:t>, </m:t>
                                  </m:r>
                                  <m:sSub>
                                    <m:sSubPr>
                                      <m:ctrlPr>
                                        <a:rPr lang="en-US" sz="1900" smtClean="0">
                                          <a:latin typeface="Cambria Math" panose="02040503050406030204" pitchFamily="18" charset="0"/>
                                        </a:rPr>
                                      </m:ctrlPr>
                                    </m:sSubPr>
                                    <m:e>
                                      <m:r>
                                        <m:rPr>
                                          <m:sty m:val="p"/>
                                        </m:rPr>
                                        <a:rPr lang="en-US" sz="1900" b="0" i="0" smtClean="0">
                                          <a:latin typeface="Cambria Math" panose="02040503050406030204" pitchFamily="18" charset="0"/>
                                        </a:rPr>
                                        <m:t>k</m:t>
                                      </m:r>
                                    </m:e>
                                    <m:sub>
                                      <m:r>
                                        <m:rPr>
                                          <m:sty m:val="p"/>
                                        </m:rPr>
                                        <a:rPr lang="en-US" sz="1900" b="0" i="0" smtClean="0">
                                          <a:latin typeface="Cambria Math" panose="02040503050406030204" pitchFamily="18" charset="0"/>
                                        </a:rPr>
                                        <m:t>j</m:t>
                                      </m:r>
                                    </m:sub>
                                  </m:sSub>
                                </m:e>
                              </m:d>
                            </m:num>
                            <m:den>
                              <m:rad>
                                <m:radPr>
                                  <m:degHide m:val="on"/>
                                  <m:ctrlPr>
                                    <a:rPr lang="en-US" sz="1900" smtClean="0">
                                      <a:latin typeface="Cambria Math" panose="02040503050406030204" pitchFamily="18" charset="0"/>
                                    </a:rPr>
                                  </m:ctrlPr>
                                </m:radPr>
                                <m:deg/>
                                <m:e>
                                  <m:r>
                                    <m:rPr>
                                      <m:sty m:val="p"/>
                                    </m:rPr>
                                    <a:rPr lang="en-US" sz="1900" b="0" i="0" smtClean="0">
                                      <a:latin typeface="Cambria Math" panose="02040503050406030204" pitchFamily="18" charset="0"/>
                                    </a:rPr>
                                    <m:t>d</m:t>
                                  </m:r>
                                </m:e>
                              </m:rad>
                            </m:den>
                          </m:f>
                          <m:r>
                            <a:rPr lang="en-US" sz="1900" b="0" i="0" smtClean="0">
                              <a:latin typeface="Cambria Math" panose="02040503050406030204" pitchFamily="18" charset="0"/>
                            </a:rPr>
                            <m:t>+</m:t>
                          </m:r>
                          <m:r>
                            <m:rPr>
                              <m:sty m:val="p"/>
                            </m:rPr>
                            <a:rPr lang="en-US" sz="1900" b="0" i="0" smtClean="0">
                              <a:latin typeface="Cambria Math" panose="02040503050406030204" pitchFamily="18" charset="0"/>
                            </a:rPr>
                            <m:t>B</m:t>
                          </m:r>
                        </m:e>
                      </m:d>
                      <m:r>
                        <m:rPr>
                          <m:sty m:val="p"/>
                        </m:rPr>
                        <a:rPr lang="en-US" sz="1900" b="0" i="0" smtClean="0">
                          <a:latin typeface="Cambria Math" panose="02040503050406030204" pitchFamily="18" charset="0"/>
                        </a:rPr>
                        <m:t>V</m:t>
                      </m:r>
                    </m:oMath>
                  </m:oMathPara>
                </a14:m>
                <a:endParaRPr lang="en-US" sz="1900"/>
              </a:p>
            </p:txBody>
          </p:sp>
        </mc:Choice>
        <mc:Fallback>
          <p:sp>
            <p:nvSpPr>
              <p:cNvPr id="2" name="TextBox 1">
                <a:extLst>
                  <a:ext uri="{FF2B5EF4-FFF2-40B4-BE49-F238E27FC236}">
                    <a16:creationId xmlns:a16="http://schemas.microsoft.com/office/drawing/2014/main" id="{F377C436-50C7-42D6-A204-31F186BFD0BC}"/>
                  </a:ext>
                </a:extLst>
              </p:cNvPr>
              <p:cNvSpPr txBox="1">
                <a:spLocks noRot="1" noChangeAspect="1" noMove="1" noResize="1" noEditPoints="1" noAdjustHandles="1" noChangeArrowheads="1" noChangeShapeType="1" noTextEdit="1"/>
              </p:cNvSpPr>
              <p:nvPr/>
            </p:nvSpPr>
            <p:spPr>
              <a:xfrm>
                <a:off x="6577817" y="4456102"/>
                <a:ext cx="5117747" cy="755720"/>
              </a:xfrm>
              <a:prstGeom prst="rect">
                <a:avLst/>
              </a:prstGeom>
              <a:blipFill>
                <a:blip r:embed="rId6"/>
                <a:stretch>
                  <a:fillRect b="-8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C8D4A60-8002-4CAF-8A36-1DF513D56C1C}"/>
                  </a:ext>
                </a:extLst>
              </p:cNvPr>
              <p:cNvSpPr txBox="1"/>
              <p:nvPr/>
            </p:nvSpPr>
            <p:spPr>
              <a:xfrm>
                <a:off x="8850938" y="601256"/>
                <a:ext cx="562975"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𝑄</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𝐾</m:t>
                          </m:r>
                        </m:e>
                        <m:sup>
                          <m:r>
                            <a:rPr lang="en-US" sz="2000" b="0" i="1" smtClean="0">
                              <a:latin typeface="Cambria Math" panose="02040503050406030204" pitchFamily="18" charset="0"/>
                            </a:rPr>
                            <m:t>𝑇</m:t>
                          </m:r>
                        </m:sup>
                      </m:sSup>
                    </m:oMath>
                  </m:oMathPara>
                </a14:m>
                <a:endParaRPr lang="en-US" sz="2000" i="1"/>
              </a:p>
            </p:txBody>
          </p:sp>
        </mc:Choice>
        <mc:Fallback>
          <p:sp>
            <p:nvSpPr>
              <p:cNvPr id="7" name="TextBox 6">
                <a:extLst>
                  <a:ext uri="{FF2B5EF4-FFF2-40B4-BE49-F238E27FC236}">
                    <a16:creationId xmlns:a16="http://schemas.microsoft.com/office/drawing/2014/main" id="{DC8D4A60-8002-4CAF-8A36-1DF513D56C1C}"/>
                  </a:ext>
                </a:extLst>
              </p:cNvPr>
              <p:cNvSpPr txBox="1">
                <a:spLocks noRot="1" noChangeAspect="1" noMove="1" noResize="1" noEditPoints="1" noAdjustHandles="1" noChangeArrowheads="1" noChangeShapeType="1" noTextEdit="1"/>
              </p:cNvSpPr>
              <p:nvPr/>
            </p:nvSpPr>
            <p:spPr>
              <a:xfrm>
                <a:off x="8850938" y="601256"/>
                <a:ext cx="562975" cy="307777"/>
              </a:xfrm>
              <a:prstGeom prst="rect">
                <a:avLst/>
              </a:prstGeom>
              <a:blipFill>
                <a:blip r:embed="rId7"/>
                <a:stretch>
                  <a:fillRect l="-14130" t="-4000" r="-2174" b="-28000"/>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642A2E12-483A-42B6-974C-D2DE1884A4B7}"/>
              </a:ext>
            </a:extLst>
          </p:cNvPr>
          <p:cNvCxnSpPr>
            <a:cxnSpLocks/>
          </p:cNvCxnSpPr>
          <p:nvPr/>
        </p:nvCxnSpPr>
        <p:spPr>
          <a:xfrm>
            <a:off x="9061405" y="1029254"/>
            <a:ext cx="0" cy="45713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7110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760852"/>
            <a:ext cx="4799117"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Thay vì trực tiếp tối ưu trọng số bias từ mô hình, các trọng số bias được suy diễn từ một mạng MLP 2 lớp độc lập với đầu vào là vị trí tương đối của patch.</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Việc sử dụng một network riêng cho suy diễn giá trị bias sẽ giúp mô hình dễ dàng áp dụng cho các bài toán sử dụng cửa sổ với kích thước tùy ý.</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TĂNG ĐỘ PHÂN GIẢI CỬA SỔ</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CONTINUOUS RELATIVE POSITION BIAS</a:t>
            </a:r>
            <a:endParaRPr lang="ko-KR" altLang="en-US" dirty="0">
              <a:solidFill>
                <a:srgbClr val="1F2025"/>
              </a:solidFill>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BC0E99FB-1827-4F51-A046-186ABA06CC1F}"/>
              </a:ext>
            </a:extLst>
          </p:cNvPr>
          <p:cNvCxnSpPr>
            <a:cxnSpLocks/>
          </p:cNvCxnSpPr>
          <p:nvPr/>
        </p:nvCxnSpPr>
        <p:spPr>
          <a:xfrm>
            <a:off x="8932504" y="2006353"/>
            <a:ext cx="0" cy="6417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19F78F35-3724-4E38-AA4B-B11B8A16003B}"/>
              </a:ext>
            </a:extLst>
          </p:cNvPr>
          <p:cNvPicPr>
            <a:picLocks noChangeAspect="1"/>
          </p:cNvPicPr>
          <p:nvPr/>
        </p:nvPicPr>
        <p:blipFill>
          <a:blip r:embed="rId4"/>
          <a:stretch>
            <a:fillRect/>
          </a:stretch>
        </p:blipFill>
        <p:spPr>
          <a:xfrm>
            <a:off x="7079891" y="2915014"/>
            <a:ext cx="3705225" cy="581025"/>
          </a:xfrm>
          <a:prstGeom prst="rect">
            <a:avLst/>
          </a:prstGeom>
        </p:spPr>
      </p:pic>
      <p:pic>
        <p:nvPicPr>
          <p:cNvPr id="5" name="Picture 4">
            <a:extLst>
              <a:ext uri="{FF2B5EF4-FFF2-40B4-BE49-F238E27FC236}">
                <a16:creationId xmlns:a16="http://schemas.microsoft.com/office/drawing/2014/main" id="{D3B54408-BA9A-4DD3-904C-381CC17CAEAC}"/>
              </a:ext>
            </a:extLst>
          </p:cNvPr>
          <p:cNvPicPr>
            <a:picLocks noChangeAspect="1"/>
          </p:cNvPicPr>
          <p:nvPr/>
        </p:nvPicPr>
        <p:blipFill>
          <a:blip r:embed="rId5"/>
          <a:stretch>
            <a:fillRect/>
          </a:stretch>
        </p:blipFill>
        <p:spPr>
          <a:xfrm>
            <a:off x="8752633" y="1385125"/>
            <a:ext cx="359739" cy="375727"/>
          </a:xfrm>
          <a:prstGeom prst="rect">
            <a:avLst/>
          </a:prstGeom>
        </p:spPr>
      </p:pic>
    </p:spTree>
    <p:extLst>
      <p:ext uri="{BB962C8B-B14F-4D97-AF65-F5344CB8AC3E}">
        <p14:creationId xmlns:p14="http://schemas.microsoft.com/office/powerpoint/2010/main" val="1941692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498549"/>
            <a:ext cx="9977524" cy="369331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Khi áp dụng mô hình với bài toán có kích thước cửa sổ lớn hơn, các tọa độ tương đối nằm ngoài khoảng ban đầu cần phải được ngoại suy.</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Ví dụ với tọa độ tuyến tính ở STv1, khi kích thước cửa sổ thay đổi từ 8x8 sang 16x16, tọa độ tương ứng cũng thay đổi từ [-7,7] sang [-15,15], tỉ lệ khoảng ngoại suy sẽ là (15-7)/7 = 1.14.</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Bằng việc sử dụng tọa độ theo không gian log, khoảng tọa độ sẽ từ [-2.079, 2.079] sang [-2.773, 2.773], tỉ lệ khoảng ngoại suy sẽ là (2.773-2.079)/2.079 = 0.33. </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Tỉ lệ khoảng ngoại suy nhỏ hơn sẽ giúp mô hình hoạt động tốt hơn khi chuyển đổi sang bài toán có kích thước cửa sổ thay đổi lớn.</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TĂNG ĐỘ PHÂN GIẢI CỬA SỔ</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LOG-SPACED COORDINATES</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CB2C039-E41B-4087-972D-7935CF4FF724}"/>
              </a:ext>
            </a:extLst>
          </p:cNvPr>
          <p:cNvPicPr>
            <a:picLocks noChangeAspect="1"/>
          </p:cNvPicPr>
          <p:nvPr/>
        </p:nvPicPr>
        <p:blipFill>
          <a:blip r:embed="rId4"/>
          <a:stretch>
            <a:fillRect/>
          </a:stretch>
        </p:blipFill>
        <p:spPr>
          <a:xfrm>
            <a:off x="4237612" y="4791442"/>
            <a:ext cx="3601372" cy="990194"/>
          </a:xfrm>
          <a:prstGeom prst="rect">
            <a:avLst/>
          </a:prstGeom>
        </p:spPr>
      </p:pic>
    </p:spTree>
    <p:extLst>
      <p:ext uri="{BB962C8B-B14F-4D97-AF65-F5344CB8AC3E}">
        <p14:creationId xmlns:p14="http://schemas.microsoft.com/office/powerpoint/2010/main" val="2085562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cs typeface="Arial" panose="020B0604020202020204" pitchFamily="34" charset="0"/>
              </a:rPr>
              <a:t>TIỀN HUẤN LUYỆN TỰ GIÁM SÁT</a:t>
            </a:r>
            <a:endParaRPr lang="ko-KR" altLang="en-US" sz="2400" b="1" dirty="0">
              <a:solidFill>
                <a:srgbClr val="1F2025"/>
              </a:solidFill>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20840"/>
            <a:ext cx="4677820" cy="341632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SimMIM: Simple Framework for Masked Image Modeling.</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Mô hình lớn hơn thì cũng cần nhiều dữ liệu hơn.</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STv2 sử dụng phương pháp self-supervised pre-training SimMIM giúp giảm số lượng dữ liệu có nhãn cần thiết (bằng 1/40 phương pháp trước đó) mà vẫn huấn luyện được biến thể của mô hình lên tới 3 tỷ tham số.</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DFB2450C-6D25-4616-85D3-882B8B998567}"/>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PHƯ</a:t>
            </a:r>
            <a:r>
              <a:rPr lang="vi-VN" altLang="ko-KR">
                <a:solidFill>
                  <a:srgbClr val="1F2025"/>
                </a:solidFill>
                <a:latin typeface="Calibri" panose="020F0502020204030204" pitchFamily="34" charset="0"/>
                <a:cs typeface="Calibri" panose="020F0502020204030204" pitchFamily="34" charset="0"/>
              </a:rPr>
              <a:t>Ơ</a:t>
            </a:r>
            <a:r>
              <a:rPr lang="en-US" altLang="ko-KR">
                <a:solidFill>
                  <a:srgbClr val="1F2025"/>
                </a:solidFill>
                <a:latin typeface="Calibri" panose="020F0502020204030204" pitchFamily="34" charset="0"/>
                <a:cs typeface="Calibri" panose="020F0502020204030204" pitchFamily="34" charset="0"/>
              </a:rPr>
              <a:t>NG PHÁP SimMIM</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1E44453-11CD-4AFC-829B-A9D027B737A1}"/>
              </a:ext>
            </a:extLst>
          </p:cNvPr>
          <p:cNvPicPr>
            <a:picLocks noChangeAspect="1"/>
          </p:cNvPicPr>
          <p:nvPr/>
        </p:nvPicPr>
        <p:blipFill>
          <a:blip r:embed="rId4"/>
          <a:stretch>
            <a:fillRect/>
          </a:stretch>
        </p:blipFill>
        <p:spPr>
          <a:xfrm>
            <a:off x="5896598" y="1857755"/>
            <a:ext cx="5653179" cy="2851795"/>
          </a:xfrm>
          <a:prstGeom prst="rect">
            <a:avLst/>
          </a:prstGeom>
        </p:spPr>
      </p:pic>
    </p:spTree>
    <p:extLst>
      <p:ext uri="{BB962C8B-B14F-4D97-AF65-F5344CB8AC3E}">
        <p14:creationId xmlns:p14="http://schemas.microsoft.com/office/powerpoint/2010/main" val="3832100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200329"/>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II. CÁC CÔNG TRÌNH ĐẶT NỀN MÓNG</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73661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CÁC KỸ THUẬT TIẾT KIỆM BỘ NHỚ GPU</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11670" y="1792440"/>
            <a:ext cx="3837884" cy="4247317"/>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Huấn luyện theo Data Parallelism, các trạng thái tối ưu và tham số mô hình cần phải được sao chép tới mỗi GPU, điều này khiến tiêu tốn nhiều tài nguyên bộ nhớ của GPU.</a:t>
            </a:r>
          </a:p>
          <a:p>
            <a:pPr marL="285750" indent="-285750">
              <a:buFontTx/>
              <a:buChar char="-"/>
            </a:pPr>
            <a:r>
              <a:rPr lang="en-US" altLang="ko-KR" sz="1800">
                <a:solidFill>
                  <a:srgbClr val="1F2025"/>
                </a:solidFill>
              </a:rPr>
              <a:t>Huấn luyện theo Model Parallelism, các tính toán được phân phối trên các GPU, tiết kiệm bộ nhớ nhưng tốn băng thông giao tiếp giữa các GPU.</a:t>
            </a:r>
          </a:p>
          <a:p>
            <a:pPr marL="285750" indent="-285750">
              <a:buFontTx/>
              <a:buChar char="-"/>
            </a:pPr>
            <a:r>
              <a:rPr lang="en-US" altLang="ko-KR" sz="1800">
                <a:solidFill>
                  <a:srgbClr val="1F2025"/>
                </a:solidFill>
              </a:rPr>
              <a:t>Sử dụng ZeRO, các tham số mô hình và trạng thái tối ưu sẽ được phân chia trên các GPU, giúp giảm đáng kể việc tiêu tốn bộ nhớ.</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BFB23E3D-A77C-43BD-9CF2-809D0975C75E}"/>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ZERO-REDUNDANCY OPTIMIZER (ZeRO)</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8287DE5-8B36-45B5-B5A4-6CF101D2131C}"/>
              </a:ext>
            </a:extLst>
          </p:cNvPr>
          <p:cNvPicPr>
            <a:picLocks noChangeAspect="1"/>
          </p:cNvPicPr>
          <p:nvPr/>
        </p:nvPicPr>
        <p:blipFill>
          <a:blip r:embed="rId4"/>
          <a:stretch>
            <a:fillRect/>
          </a:stretch>
        </p:blipFill>
        <p:spPr>
          <a:xfrm>
            <a:off x="5221087" y="1971675"/>
            <a:ext cx="6391275" cy="2914650"/>
          </a:xfrm>
          <a:prstGeom prst="rect">
            <a:avLst/>
          </a:prstGeom>
        </p:spPr>
      </p:pic>
    </p:spTree>
    <p:extLst>
      <p:ext uri="{BB962C8B-B14F-4D97-AF65-F5344CB8AC3E}">
        <p14:creationId xmlns:p14="http://schemas.microsoft.com/office/powerpoint/2010/main" val="2627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CÁC KỸ THUẬT TIẾT KIỆM BỘ NHỚ GPU</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20547" y="2233280"/>
            <a:ext cx="4677820"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Khi độ phân giải cửa sổ và ảnh đầu vào lớn, feature maps cũng sẽ lớn và tốn nhiều bộ nhớ GPU.</a:t>
            </a:r>
          </a:p>
          <a:p>
            <a:pPr marL="285750" indent="-285750">
              <a:buFontTx/>
              <a:buChar char="-"/>
            </a:pPr>
            <a:r>
              <a:rPr lang="en-US" altLang="ko-KR" sz="1800">
                <a:solidFill>
                  <a:srgbClr val="1F2025"/>
                </a:solidFill>
              </a:rPr>
              <a:t>ACP giúp giảm đáng kể tiêu tốn bộ nhớ, nhưng khiến thời gian huấn luyện chậm hơn 30%. </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BFB23E3D-A77C-43BD-9CF2-809D0975C75E}"/>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ACTIVATION CHECK-POINTING</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411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CÁC KỸ THUẬT TIẾT KIỆM BỘ NHỚ GPU</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20547" y="2233280"/>
            <a:ext cx="4677820"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Ở 2 stage đầu, thay việc tính toán nhiều head của self-attention từ song song thành tuần tự.</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Việc thay đổi này làm giảm tốc độ huấn luyện đi chút ít nhưng tiết kiệm đáng kể tài nguyên bộ nhớ GPU.</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BFB23E3D-A77C-43BD-9CF2-809D0975C75E}"/>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SEQUENTIAL SELF-ATTENTION COMPUTATION</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5180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CẤU HÌNH CHO MÔ HÌNH</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20547" y="2233280"/>
            <a:ext cx="4677820"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Swin Transformer V2 giữ nguyên số lượng stage, block, số kênh C như Swin Transformer V1 ở các mạng T/S/B/L.</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Mở rộng thêm 2 biến thể mới, tương ứng với 658 triệu và 3 tỷ tham số.</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BFB23E3D-A77C-43BD-9CF2-809D0975C75E}"/>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CÁC BIẾN THỂ</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CEDA44DF-B620-4E7E-B18D-BFC2DDE91FC4}"/>
              </a:ext>
            </a:extLst>
          </p:cNvPr>
          <p:cNvPicPr>
            <a:picLocks noChangeAspect="1"/>
          </p:cNvPicPr>
          <p:nvPr/>
        </p:nvPicPr>
        <p:blipFill>
          <a:blip r:embed="rId4"/>
          <a:stretch>
            <a:fillRect/>
          </a:stretch>
        </p:blipFill>
        <p:spPr>
          <a:xfrm>
            <a:off x="6516210" y="2123284"/>
            <a:ext cx="5415862" cy="838848"/>
          </a:xfrm>
          <a:prstGeom prst="rect">
            <a:avLst/>
          </a:prstGeom>
        </p:spPr>
      </p:pic>
      <p:pic>
        <p:nvPicPr>
          <p:cNvPr id="8" name="Picture 7">
            <a:extLst>
              <a:ext uri="{FF2B5EF4-FFF2-40B4-BE49-F238E27FC236}">
                <a16:creationId xmlns:a16="http://schemas.microsoft.com/office/drawing/2014/main" id="{8D8F9DD2-1A56-477F-9F9C-D4AEB39D2530}"/>
              </a:ext>
            </a:extLst>
          </p:cNvPr>
          <p:cNvPicPr>
            <a:picLocks noChangeAspect="1"/>
          </p:cNvPicPr>
          <p:nvPr/>
        </p:nvPicPr>
        <p:blipFill>
          <a:blip r:embed="rId5"/>
          <a:stretch>
            <a:fillRect/>
          </a:stretch>
        </p:blipFill>
        <p:spPr>
          <a:xfrm>
            <a:off x="6536710" y="3165798"/>
            <a:ext cx="4516876" cy="838848"/>
          </a:xfrm>
          <a:prstGeom prst="rect">
            <a:avLst/>
          </a:prstGeom>
        </p:spPr>
      </p:pic>
    </p:spTree>
    <p:extLst>
      <p:ext uri="{BB962C8B-B14F-4D97-AF65-F5344CB8AC3E}">
        <p14:creationId xmlns:p14="http://schemas.microsoft.com/office/powerpoint/2010/main" val="1634374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200329"/>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V</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MỘT SỐ KẾT QUẢ ĐÁNH GIÁ</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539731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646331"/>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VI</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KẾT LUẬN</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705175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직사각형 15">
            <a:extLst>
              <a:ext uri="{FF2B5EF4-FFF2-40B4-BE49-F238E27FC236}">
                <a16:creationId xmlns:a16="http://schemas.microsoft.com/office/drawing/2014/main" id="{B73FE535-94A1-4E5D-B190-1D99674EF915}"/>
              </a:ext>
            </a:extLst>
          </p:cNvPr>
          <p:cNvSpPr/>
          <p:nvPr/>
        </p:nvSpPr>
        <p:spPr>
          <a:xfrm>
            <a:off x="0" y="0"/>
            <a:ext cx="12192000" cy="6858000"/>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sp>
        <p:nvSpPr>
          <p:cNvPr id="6" name="TextBox 5">
            <a:extLst>
              <a:ext uri="{FF2B5EF4-FFF2-40B4-BE49-F238E27FC236}">
                <a16:creationId xmlns:a16="http://schemas.microsoft.com/office/drawing/2014/main" id="{101A5185-63D0-4A8C-A249-BDD71C42AE54}"/>
              </a:ext>
            </a:extLst>
          </p:cNvPr>
          <p:cNvSpPr txBox="1"/>
          <p:nvPr/>
        </p:nvSpPr>
        <p:spPr>
          <a:xfrm>
            <a:off x="3796796" y="2770087"/>
            <a:ext cx="4923801" cy="769441"/>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vi-VN" altLang="ko-KR" sz="4400" b="0" dirty="0">
                <a:solidFill>
                  <a:schemeClr val="bg1"/>
                </a:solidFill>
              </a:rPr>
              <a:t>XIN CẢM ƠN</a:t>
            </a:r>
            <a:r>
              <a:rPr lang="en-US" altLang="ko-KR" sz="4400" b="0" dirty="0">
                <a:solidFill>
                  <a:schemeClr val="bg1"/>
                </a:solidFill>
              </a:rPr>
              <a:t>!</a:t>
            </a:r>
          </a:p>
        </p:txBody>
      </p:sp>
      <p:sp>
        <p:nvSpPr>
          <p:cNvPr id="7" name="TextBox 6">
            <a:extLst>
              <a:ext uri="{FF2B5EF4-FFF2-40B4-BE49-F238E27FC236}">
                <a16:creationId xmlns:a16="http://schemas.microsoft.com/office/drawing/2014/main" id="{B9A99A32-5752-4F46-90C2-1C48D71440C8}"/>
              </a:ext>
            </a:extLst>
          </p:cNvPr>
          <p:cNvSpPr txBox="1"/>
          <p:nvPr/>
        </p:nvSpPr>
        <p:spPr>
          <a:xfrm>
            <a:off x="4357586" y="3653377"/>
            <a:ext cx="3802220" cy="276999"/>
          </a:xfrm>
          <a:prstGeom prst="rect">
            <a:avLst/>
          </a:prstGeom>
          <a:noFill/>
        </p:spPr>
        <p:txBody>
          <a:bodyPr wrap="square" rtlCol="0">
            <a:spAutoFit/>
          </a:bodyPr>
          <a:lstStyle/>
          <a:p>
            <a:pPr algn="ctr"/>
            <a:r>
              <a:rPr lang="en-US" altLang="ko-KR" sz="1200" dirty="0">
                <a:solidFill>
                  <a:schemeClr val="bg1"/>
                </a:solidFill>
              </a:rPr>
              <a:t>hung.ttkt1@gmail.com</a:t>
            </a:r>
            <a:endParaRPr lang="ko-KR" altLang="en-US" sz="1200" dirty="0">
              <a:solidFill>
                <a:schemeClr val="bg1"/>
              </a:solidFill>
            </a:endParaRPr>
          </a:p>
        </p:txBody>
      </p:sp>
    </p:spTree>
    <p:extLst>
      <p:ext uri="{BB962C8B-B14F-4D97-AF65-F5344CB8AC3E}">
        <p14:creationId xmlns:p14="http://schemas.microsoft.com/office/powerpoint/2010/main" val="1907620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MỘT SỐ CÔNG TRÌNH ĐẶT NỀN MÓNG</a:t>
            </a:r>
            <a:endParaRPr lang="ko-KR" altLang="en-US" sz="2400" b="1" dirty="0">
              <a:solidFill>
                <a:srgbClr val="1F2025"/>
              </a:solidFill>
              <a:latin typeface="+mj-lt"/>
              <a:cs typeface="Arial" panose="020B0604020202020204" pitchFamily="34" charset="0"/>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Rectangle 5">
            <a:extLst>
              <a:ext uri="{FF2B5EF4-FFF2-40B4-BE49-F238E27FC236}">
                <a16:creationId xmlns:a16="http://schemas.microsoft.com/office/drawing/2014/main" id="{44B8A408-5BCA-49BE-A14B-2B4A9E1E71E0}"/>
              </a:ext>
            </a:extLst>
          </p:cNvPr>
          <p:cNvSpPr/>
          <p:nvPr/>
        </p:nvSpPr>
        <p:spPr>
          <a:xfrm>
            <a:off x="1471448" y="2556583"/>
            <a:ext cx="1489733"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Transformer</a:t>
            </a:r>
          </a:p>
        </p:txBody>
      </p:sp>
      <p:sp>
        <p:nvSpPr>
          <p:cNvPr id="7" name="Rectangle 6">
            <a:extLst>
              <a:ext uri="{FF2B5EF4-FFF2-40B4-BE49-F238E27FC236}">
                <a16:creationId xmlns:a16="http://schemas.microsoft.com/office/drawing/2014/main" id="{22983C52-734B-4678-BC9A-21264EDEFDA6}"/>
              </a:ext>
            </a:extLst>
          </p:cNvPr>
          <p:cNvSpPr/>
          <p:nvPr/>
        </p:nvSpPr>
        <p:spPr>
          <a:xfrm>
            <a:off x="3790829" y="2556584"/>
            <a:ext cx="2099388"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Vision Transformer</a:t>
            </a:r>
          </a:p>
        </p:txBody>
      </p:sp>
      <p:sp>
        <p:nvSpPr>
          <p:cNvPr id="8" name="Rectangle 7">
            <a:extLst>
              <a:ext uri="{FF2B5EF4-FFF2-40B4-BE49-F238E27FC236}">
                <a16:creationId xmlns:a16="http://schemas.microsoft.com/office/drawing/2014/main" id="{B9DC9370-70C3-4FD5-8C41-004FE703AFE5}"/>
              </a:ext>
            </a:extLst>
          </p:cNvPr>
          <p:cNvSpPr/>
          <p:nvPr/>
        </p:nvSpPr>
        <p:spPr>
          <a:xfrm>
            <a:off x="6573335" y="2565919"/>
            <a:ext cx="1946909"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Swin Transformer V1</a:t>
            </a:r>
          </a:p>
        </p:txBody>
      </p:sp>
      <p:cxnSp>
        <p:nvCxnSpPr>
          <p:cNvPr id="10" name="Straight Arrow Connector 9">
            <a:extLst>
              <a:ext uri="{FF2B5EF4-FFF2-40B4-BE49-F238E27FC236}">
                <a16:creationId xmlns:a16="http://schemas.microsoft.com/office/drawing/2014/main" id="{BF37F898-E599-4A00-A3F1-3190F8D82EB2}"/>
              </a:ext>
            </a:extLst>
          </p:cNvPr>
          <p:cNvCxnSpPr>
            <a:cxnSpLocks/>
            <a:stCxn id="6" idx="3"/>
            <a:endCxn id="7" idx="1"/>
          </p:cNvCxnSpPr>
          <p:nvPr/>
        </p:nvCxnSpPr>
        <p:spPr>
          <a:xfrm>
            <a:off x="2961181" y="2988124"/>
            <a:ext cx="82964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BB8A806-8E11-4CCF-8181-0CC1B5219FBD}"/>
              </a:ext>
            </a:extLst>
          </p:cNvPr>
          <p:cNvCxnSpPr>
            <a:cxnSpLocks/>
            <a:stCxn id="7" idx="3"/>
            <a:endCxn id="8" idx="1"/>
          </p:cNvCxnSpPr>
          <p:nvPr/>
        </p:nvCxnSpPr>
        <p:spPr>
          <a:xfrm>
            <a:off x="5890217" y="2988125"/>
            <a:ext cx="683118" cy="9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8532EAD-AF8F-4A13-800B-4F2932CAF3DE}"/>
              </a:ext>
            </a:extLst>
          </p:cNvPr>
          <p:cNvSpPr/>
          <p:nvPr/>
        </p:nvSpPr>
        <p:spPr>
          <a:xfrm>
            <a:off x="9275675" y="2556584"/>
            <a:ext cx="1946909"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Swin Transformer V2</a:t>
            </a:r>
          </a:p>
        </p:txBody>
      </p:sp>
      <p:cxnSp>
        <p:nvCxnSpPr>
          <p:cNvPr id="21" name="Straight Arrow Connector 20">
            <a:extLst>
              <a:ext uri="{FF2B5EF4-FFF2-40B4-BE49-F238E27FC236}">
                <a16:creationId xmlns:a16="http://schemas.microsoft.com/office/drawing/2014/main" id="{890E7357-3D07-4A6E-8132-65ECCBCFEC2F}"/>
              </a:ext>
            </a:extLst>
          </p:cNvPr>
          <p:cNvCxnSpPr>
            <a:cxnSpLocks/>
            <a:stCxn id="8" idx="3"/>
            <a:endCxn id="18" idx="1"/>
          </p:cNvCxnSpPr>
          <p:nvPr/>
        </p:nvCxnSpPr>
        <p:spPr>
          <a:xfrm flipV="1">
            <a:off x="8520244" y="2988125"/>
            <a:ext cx="755431" cy="9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1956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20547" y="1782147"/>
            <a:ext cx="4575184"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Ra </a:t>
            </a:r>
            <a:r>
              <a:rPr lang="en-US" altLang="ko-KR" sz="1800" dirty="0" err="1">
                <a:solidFill>
                  <a:srgbClr val="1F2025"/>
                </a:solidFill>
                <a:latin typeface="Calibri" panose="020F0502020204030204" pitchFamily="34" charset="0"/>
                <a:cs typeface="Calibri" panose="020F0502020204030204" pitchFamily="34" charset="0"/>
              </a:rPr>
              <a:t>mắt</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năm</a:t>
            </a:r>
            <a:r>
              <a:rPr lang="en-US" altLang="ko-KR" sz="1800" dirty="0">
                <a:solidFill>
                  <a:srgbClr val="1F2025"/>
                </a:solidFill>
                <a:latin typeface="Calibri" panose="020F0502020204030204" pitchFamily="34" charset="0"/>
                <a:cs typeface="Calibri" panose="020F0502020204030204" pitchFamily="34" charset="0"/>
              </a:rPr>
              <a:t> 2017, ban </a:t>
            </a:r>
            <a:r>
              <a:rPr lang="en-US" altLang="ko-KR" sz="1800" dirty="0" err="1">
                <a:solidFill>
                  <a:srgbClr val="1F2025"/>
                </a:solidFill>
                <a:latin typeface="Calibri" panose="020F0502020204030204" pitchFamily="34" charset="0"/>
                <a:cs typeface="Calibri" panose="020F0502020204030204" pitchFamily="34" charset="0"/>
              </a:rPr>
              <a:t>đầu</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sử</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dụng</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cho</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xử</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lý</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ngôn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ngữ</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tự</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nhiên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bài</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toán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a:solidFill>
                  <a:srgbClr val="1F2025"/>
                </a:solidFill>
                <a:latin typeface="Calibri" panose="020F0502020204030204" pitchFamily="34" charset="0"/>
                <a:cs typeface="Calibri" panose="020F0502020204030204" pitchFamily="34" charset="0"/>
              </a:rPr>
              <a:t>Machine Translation.</a:t>
            </a:r>
            <a:endParaRPr lang="en-US" altLang="ko-KR" sz="1800" dirty="0">
              <a:solidFill>
                <a:srgbClr val="1F2025"/>
              </a:solidFill>
              <a:latin typeface="Calibri" panose="020F0502020204030204" pitchFamily="34" charset="0"/>
              <a:cs typeface="Calibri" panose="020F0502020204030204" pitchFamily="34" charset="0"/>
            </a:endParaRPr>
          </a:p>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Vượt trội cho với các ph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ơng pháp tr</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ớc đó trong NLP nh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 RNN, LSTM… cả về độ chính xác và tốc độ huấn luyện cũng nh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 suy diễn.</a:t>
            </a:r>
          </a:p>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Giúp huấn luyện đ</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ợc những mô hình sâu h</a:t>
            </a:r>
            <a:r>
              <a:rPr lang="vi-VN" altLang="ko-KR" sz="1800">
                <a:solidFill>
                  <a:srgbClr val="1F2025"/>
                </a:solidFill>
                <a:latin typeface="Calibri" panose="020F0502020204030204" pitchFamily="34" charset="0"/>
                <a:cs typeface="Calibri" panose="020F0502020204030204" pitchFamily="34" charset="0"/>
              </a:rPr>
              <a:t>ơ</a:t>
            </a:r>
            <a:r>
              <a:rPr lang="en-US" altLang="ko-KR" sz="1800">
                <a:solidFill>
                  <a:srgbClr val="1F2025"/>
                </a:solidFill>
                <a:latin typeface="Calibri" panose="020F0502020204030204" pitchFamily="34" charset="0"/>
                <a:cs typeface="Calibri" panose="020F0502020204030204" pitchFamily="34" charset="0"/>
              </a:rPr>
              <a:t>n rất nhiều, lên tới cả trăm tỷ tham số.</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AB972B1A-5EF0-4E15-8E4B-95B4A62F7C4D}"/>
              </a:ext>
            </a:extLst>
          </p:cNvPr>
          <p:cNvPicPr>
            <a:picLocks noChangeAspect="1"/>
          </p:cNvPicPr>
          <p:nvPr/>
        </p:nvPicPr>
        <p:blipFill>
          <a:blip r:embed="rId4"/>
          <a:stretch>
            <a:fillRect/>
          </a:stretch>
        </p:blipFill>
        <p:spPr>
          <a:xfrm>
            <a:off x="6096000" y="198426"/>
            <a:ext cx="4156422" cy="5785739"/>
          </a:xfrm>
          <a:prstGeom prst="rect">
            <a:avLst/>
          </a:prstGeom>
        </p:spPr>
      </p:pic>
    </p:spTree>
    <p:extLst>
      <p:ext uri="{BB962C8B-B14F-4D97-AF65-F5344CB8AC3E}">
        <p14:creationId xmlns:p14="http://schemas.microsoft.com/office/powerpoint/2010/main" val="4086080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dirty="0" err="1">
                <a:solidFill>
                  <a:srgbClr val="1F2025"/>
                </a:solidFill>
              </a:rPr>
              <a:t>Giảm</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cần</a:t>
            </a:r>
            <a:r>
              <a:rPr lang="en-US" altLang="ko-KR" sz="1800" dirty="0">
                <a:solidFill>
                  <a:srgbClr val="1F2025"/>
                </a:solidFill>
              </a:rPr>
              <a:t> </a:t>
            </a:r>
            <a:r>
              <a:rPr lang="en-US" altLang="ko-KR" sz="1800" dirty="0" err="1">
                <a:solidFill>
                  <a:srgbClr val="1F2025"/>
                </a:solidFill>
              </a:rPr>
              <a:t>thiết</a:t>
            </a:r>
            <a:r>
              <a:rPr lang="en-US" altLang="ko-KR" sz="1800" dirty="0">
                <a:solidFill>
                  <a:srgbClr val="1F2025"/>
                </a:solidFill>
              </a:rPr>
              <a:t> </a:t>
            </a:r>
            <a:r>
              <a:rPr lang="en-US" altLang="ko-KR" sz="1800" dirty="0" err="1">
                <a:solidFill>
                  <a:srgbClr val="1F2025"/>
                </a:solidFill>
              </a:rPr>
              <a:t>để</a:t>
            </a:r>
            <a:r>
              <a:rPr lang="en-US" altLang="ko-KR" sz="1800" dirty="0">
                <a:solidFill>
                  <a:srgbClr val="1F2025"/>
                </a:solidFill>
              </a:rPr>
              <a:t>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err="1">
                <a:solidFill>
                  <a:srgbClr val="1F2025"/>
                </a:solidFill>
              </a:rPr>
              <a:t>từ</a:t>
            </a:r>
            <a:r>
              <a:rPr lang="en-US" altLang="ko-KR" sz="1800">
                <a:solidFill>
                  <a:srgbClr val="1F2025"/>
                </a:solidFill>
              </a:rPr>
              <a:t>.</a:t>
            </a:r>
          </a:p>
          <a:p>
            <a:pPr marL="285750" indent="-285750">
              <a:buFontTx/>
              <a:buChar char="-"/>
            </a:pPr>
            <a:endParaRPr lang="en-US" altLang="ko-KR" sz="1800" dirty="0">
              <a:solidFill>
                <a:srgbClr val="1F2025"/>
              </a:solidFill>
            </a:endParaRPr>
          </a:p>
          <a:p>
            <a:pPr marL="285750" indent="-285750">
              <a:buFontTx/>
              <a:buChar char="-"/>
            </a:pPr>
            <a:r>
              <a:rPr lang="en-US" altLang="ko-KR" sz="1800" dirty="0" err="1">
                <a:solidFill>
                  <a:srgbClr val="1F2025"/>
                </a:solidFill>
              </a:rPr>
              <a:t>Là</a:t>
            </a:r>
            <a:r>
              <a:rPr lang="en-US" altLang="ko-KR" sz="1800" dirty="0">
                <a:solidFill>
                  <a:srgbClr val="1F2025"/>
                </a:solidFill>
              </a:rPr>
              <a:t> </a:t>
            </a:r>
            <a:r>
              <a:rPr lang="en-US" altLang="ko-KR" sz="1800" dirty="0" err="1">
                <a:solidFill>
                  <a:srgbClr val="1F2025"/>
                </a:solidFill>
              </a:rPr>
              <a:t>một</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vector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dựa</a:t>
            </a:r>
            <a:r>
              <a:rPr lang="en-US" altLang="ko-KR" sz="1800" dirty="0">
                <a:solidFill>
                  <a:srgbClr val="1F2025"/>
                </a:solidFill>
              </a:rPr>
              <a:t> </a:t>
            </a:r>
            <a:r>
              <a:rPr lang="en-US" altLang="ko-KR" sz="1800" dirty="0" err="1">
                <a:solidFill>
                  <a:srgbClr val="1F2025"/>
                </a:solidFill>
              </a:rPr>
              <a:t>trên</a:t>
            </a:r>
            <a:r>
              <a:rPr lang="en-US" altLang="ko-KR" sz="1800" dirty="0">
                <a:solidFill>
                  <a:srgbClr val="1F2025"/>
                </a:solidFill>
              </a:rPr>
              <a:t> </a:t>
            </a:r>
            <a:r>
              <a:rPr lang="en-US" altLang="ko-KR" sz="1800" dirty="0" err="1">
                <a:solidFill>
                  <a:srgbClr val="1F2025"/>
                </a:solidFill>
              </a:rPr>
              <a:t>ngữ</a:t>
            </a:r>
            <a:r>
              <a:rPr lang="en-US" altLang="ko-KR" sz="1800" dirty="0">
                <a:solidFill>
                  <a:srgbClr val="1F2025"/>
                </a:solidFill>
              </a:rPr>
              <a:t> </a:t>
            </a:r>
            <a:r>
              <a:rPr lang="en-US" altLang="ko-KR" sz="1800" dirty="0" err="1">
                <a:solidFill>
                  <a:srgbClr val="1F2025"/>
                </a:solidFill>
              </a:rPr>
              <a:t>cảnh</a:t>
            </a:r>
            <a:r>
              <a:rPr lang="en-US" altLang="ko-KR" sz="1800" dirty="0">
                <a:solidFill>
                  <a:srgbClr val="1F2025"/>
                </a:solidFill>
              </a:rPr>
              <a:t>, </a:t>
            </a:r>
            <a:r>
              <a:rPr lang="en-US" altLang="ko-KR" sz="1800" dirty="0" err="1">
                <a:solidFill>
                  <a:srgbClr val="1F2025"/>
                </a:solidFill>
              </a:rPr>
              <a:t>ý</a:t>
            </a:r>
            <a:r>
              <a:rPr lang="en-US" altLang="ko-KR" sz="1800" dirty="0">
                <a:solidFill>
                  <a:srgbClr val="1F2025"/>
                </a:solidFill>
              </a:rPr>
              <a:t> </a:t>
            </a:r>
            <a:r>
              <a:rPr lang="en-US" altLang="ko-KR" sz="1800" dirty="0" err="1">
                <a:solidFill>
                  <a:srgbClr val="1F2025"/>
                </a:solidFill>
              </a:rPr>
              <a:t>nghĩa</a:t>
            </a:r>
            <a:r>
              <a:rPr lang="en-US" altLang="ko-KR" sz="1800" dirty="0">
                <a:solidFill>
                  <a:srgbClr val="1F2025"/>
                </a:solidFill>
              </a:rPr>
              <a:t> </a:t>
            </a:r>
            <a:r>
              <a:rPr lang="en-US" altLang="ko-KR" sz="1800" dirty="0" err="1">
                <a:solidFill>
                  <a:srgbClr val="1F2025"/>
                </a:solidFill>
              </a:rPr>
              <a:t>và</a:t>
            </a:r>
            <a:r>
              <a:rPr lang="en-US" altLang="ko-KR" sz="1800" dirty="0">
                <a:solidFill>
                  <a:srgbClr val="1F2025"/>
                </a:solidFill>
              </a:rPr>
              <a:t> </a:t>
            </a:r>
            <a:r>
              <a:rPr lang="en-US" altLang="ko-KR" sz="1800" dirty="0" err="1">
                <a:solidFill>
                  <a:srgbClr val="1F2025"/>
                </a:solidFill>
              </a:rPr>
              <a:t>vai</a:t>
            </a:r>
            <a:r>
              <a:rPr lang="en-US" altLang="ko-KR" sz="1800" dirty="0">
                <a:solidFill>
                  <a:srgbClr val="1F2025"/>
                </a:solidFill>
              </a:rPr>
              <a:t> </a:t>
            </a:r>
            <a:r>
              <a:rPr lang="en-US" altLang="ko-KR" sz="1800" dirty="0" err="1">
                <a:solidFill>
                  <a:srgbClr val="1F2025"/>
                </a:solidFill>
              </a:rPr>
              <a:t>trò</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các</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đó</a:t>
            </a:r>
            <a:r>
              <a:rPr lang="en-US" altLang="ko-KR" sz="1800" dirty="0">
                <a:solidFill>
                  <a:srgbClr val="1F2025"/>
                </a:solidFill>
              </a:rPr>
              <a:t> </a:t>
            </a: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dữ</a:t>
            </a:r>
            <a:r>
              <a:rPr lang="en-US" altLang="ko-KR" sz="1800" dirty="0">
                <a:solidFill>
                  <a:srgbClr val="1F2025"/>
                </a:solidFill>
              </a:rPr>
              <a:t> </a:t>
            </a:r>
            <a:r>
              <a:rPr lang="en-US" altLang="ko-KR" sz="1800" dirty="0" err="1">
                <a:solidFill>
                  <a:srgbClr val="1F2025"/>
                </a:solidFill>
              </a:rPr>
              <a:t>liệu</a:t>
            </a:r>
            <a:r>
              <a:rPr lang="en-US" altLang="ko-KR" sz="1800" dirty="0">
                <a:solidFill>
                  <a:srgbClr val="1F2025"/>
                </a:solidFill>
              </a:rPr>
              <a:t> </a:t>
            </a:r>
            <a:r>
              <a:rPr lang="en-US" altLang="ko-KR" sz="1800" dirty="0" err="1">
                <a:solidFill>
                  <a:srgbClr val="1F2025"/>
                </a:solidFill>
              </a:rPr>
              <a:t>ngôn</a:t>
            </a:r>
            <a:r>
              <a:rPr lang="en-US" altLang="ko-KR" sz="1800" dirty="0">
                <a:solidFill>
                  <a:srgbClr val="1F2025"/>
                </a:solidFill>
              </a:rPr>
              <a:t> </a:t>
            </a:r>
            <a:r>
              <a:rPr lang="en-US" altLang="ko-KR" sz="1800" err="1">
                <a:solidFill>
                  <a:srgbClr val="1F2025"/>
                </a:solidFill>
              </a:rPr>
              <a:t>ngữ</a:t>
            </a:r>
            <a:r>
              <a:rPr lang="en-US" altLang="ko-KR" sz="1800">
                <a:solidFill>
                  <a:srgbClr val="1F2025"/>
                </a:solidFill>
              </a:rPr>
              <a:t>.</a:t>
            </a:r>
          </a:p>
          <a:p>
            <a:pPr marL="285750" indent="-285750">
              <a:buFontTx/>
              <a:buChar char="-"/>
            </a:pPr>
            <a:endParaRPr lang="en-US" altLang="ko-KR" sz="1800" dirty="0">
              <a:solidFill>
                <a:srgbClr val="1F2025"/>
              </a:solidFill>
            </a:endParaRPr>
          </a:p>
          <a:p>
            <a:pPr marL="285750" indent="-285750">
              <a:buFontTx/>
              <a:buChar char="-"/>
            </a:pP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embedding, vector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các</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có</a:t>
            </a:r>
            <a:r>
              <a:rPr lang="en-US" altLang="ko-KR" sz="1800" dirty="0">
                <a:solidFill>
                  <a:srgbClr val="1F2025"/>
                </a:solidFill>
              </a:rPr>
              <a:t> </a:t>
            </a:r>
            <a:r>
              <a:rPr lang="en-US" altLang="ko-KR" sz="1800" dirty="0" err="1">
                <a:solidFill>
                  <a:srgbClr val="1F2025"/>
                </a:solidFill>
              </a:rPr>
              <a:t>nghĩa</a:t>
            </a:r>
            <a:r>
              <a:rPr lang="en-US" altLang="ko-KR" sz="1800" dirty="0">
                <a:solidFill>
                  <a:srgbClr val="1F2025"/>
                </a:solidFill>
              </a:rPr>
              <a:t> </a:t>
            </a:r>
            <a:r>
              <a:rPr lang="en-US" altLang="ko-KR" sz="1800" dirty="0" err="1">
                <a:solidFill>
                  <a:srgbClr val="1F2025"/>
                </a:solidFill>
              </a:rPr>
              <a:t>tương</a:t>
            </a:r>
            <a:r>
              <a:rPr lang="en-US" altLang="ko-KR" sz="1800" dirty="0">
                <a:solidFill>
                  <a:srgbClr val="1F2025"/>
                </a:solidFill>
              </a:rPr>
              <a:t> </a:t>
            </a:r>
            <a:r>
              <a:rPr lang="en-US" altLang="ko-KR" sz="1800" dirty="0" err="1">
                <a:solidFill>
                  <a:srgbClr val="1F2025"/>
                </a:solidFill>
              </a:rPr>
              <a:t>đồng</a:t>
            </a:r>
            <a:r>
              <a:rPr lang="en-US" altLang="ko-KR" sz="1800" dirty="0">
                <a:solidFill>
                  <a:srgbClr val="1F2025"/>
                </a:solidFill>
              </a:rPr>
              <a:t> </a:t>
            </a:r>
            <a:r>
              <a:rPr lang="en-US" altLang="ko-KR" sz="1800" dirty="0" err="1">
                <a:solidFill>
                  <a:srgbClr val="1F2025"/>
                </a:solidFill>
              </a:rPr>
              <a:t>nhau</a:t>
            </a:r>
            <a:r>
              <a:rPr lang="en-US" altLang="ko-KR" sz="1800" dirty="0">
                <a:solidFill>
                  <a:srgbClr val="1F2025"/>
                </a:solidFill>
              </a:rPr>
              <a:t> </a:t>
            </a:r>
            <a:r>
              <a:rPr lang="en-US" altLang="ko-KR" sz="1800" dirty="0" err="1">
                <a:solidFill>
                  <a:srgbClr val="1F2025"/>
                </a:solidFill>
              </a:rPr>
              <a:t>thì</a:t>
            </a:r>
            <a:r>
              <a:rPr lang="en-US" altLang="ko-KR" sz="1800" dirty="0">
                <a:solidFill>
                  <a:srgbClr val="1F2025"/>
                </a:solidFill>
              </a:rPr>
              <a:t> </a:t>
            </a:r>
            <a:r>
              <a:rPr lang="en-US" altLang="ko-KR" sz="1800" dirty="0" err="1">
                <a:solidFill>
                  <a:srgbClr val="1F2025"/>
                </a:solidFill>
              </a:rPr>
              <a:t>sẽ</a:t>
            </a:r>
            <a:r>
              <a:rPr lang="en-US" altLang="ko-KR" sz="1800" dirty="0">
                <a:solidFill>
                  <a:srgbClr val="1F2025"/>
                </a:solidFill>
              </a:rPr>
              <a:t> </a:t>
            </a:r>
            <a:r>
              <a:rPr lang="en-US" altLang="ko-KR" sz="1800" dirty="0" err="1">
                <a:solidFill>
                  <a:srgbClr val="1F2025"/>
                </a:solidFill>
              </a:rPr>
              <a:t>nằm</a:t>
            </a:r>
            <a:r>
              <a:rPr lang="en-US" altLang="ko-KR" sz="1800" dirty="0">
                <a:solidFill>
                  <a:srgbClr val="1F2025"/>
                </a:solidFill>
              </a:rPr>
              <a:t> </a:t>
            </a:r>
            <a:r>
              <a:rPr lang="en-US" altLang="ko-KR" sz="1800" dirty="0" err="1">
                <a:solidFill>
                  <a:srgbClr val="1F2025"/>
                </a:solidFill>
              </a:rPr>
              <a:t>gần</a:t>
            </a:r>
            <a:r>
              <a:rPr lang="en-US" altLang="ko-KR" sz="1800" dirty="0">
                <a:solidFill>
                  <a:srgbClr val="1F2025"/>
                </a:solidFill>
              </a:rPr>
              <a:t> </a:t>
            </a:r>
            <a:r>
              <a:rPr lang="en-US" altLang="ko-KR" sz="1800" err="1">
                <a:solidFill>
                  <a:srgbClr val="1F2025"/>
                </a:solidFill>
              </a:rPr>
              <a:t>nhau</a:t>
            </a:r>
            <a:r>
              <a:rPr lang="en-US" altLang="ko-KR" sz="1800">
                <a:solidFill>
                  <a:srgbClr val="1F2025"/>
                </a:solidFill>
              </a:rPr>
              <a:t>.</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WORD EMBEDDING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1CE4487-2759-A135-1D26-C8B61EEE1683}"/>
              </a:ext>
            </a:extLst>
          </p:cNvPr>
          <p:cNvPicPr>
            <a:picLocks noChangeAspect="1"/>
          </p:cNvPicPr>
          <p:nvPr/>
        </p:nvPicPr>
        <p:blipFill rotWithShape="1">
          <a:blip r:embed="rId4">
            <a:extLst>
              <a:ext uri="{28A0092B-C50C-407E-A947-70E740481C1C}">
                <a14:useLocalDpi xmlns:a14="http://schemas.microsoft.com/office/drawing/2010/main" val="0"/>
              </a:ext>
            </a:extLst>
          </a:blip>
          <a:srcRect l="9083" t="6651" r="6703" b="5094"/>
          <a:stretch/>
        </p:blipFill>
        <p:spPr>
          <a:xfrm>
            <a:off x="4750420" y="665603"/>
            <a:ext cx="7235779" cy="4504812"/>
          </a:xfrm>
          <a:prstGeom prst="rect">
            <a:avLst/>
          </a:prstGeom>
        </p:spPr>
      </p:pic>
    </p:spTree>
    <p:extLst>
      <p:ext uri="{BB962C8B-B14F-4D97-AF65-F5344CB8AC3E}">
        <p14:creationId xmlns:p14="http://schemas.microsoft.com/office/powerpoint/2010/main" val="2618370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Do từ vựng là bất biến và số lượng từ vựng là hữu hạn nên có thể sử dụng sẵn các pre-train embedding matrix đóng vai trò như một bảng tìm kiếm.</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a:solidFill>
                  <a:srgbClr val="1F2025"/>
                </a:solidFill>
                <a:latin typeface="Calibri" panose="020F0502020204030204" pitchFamily="34" charset="0"/>
                <a:cs typeface="Calibri" panose="020F0502020204030204" pitchFamily="34" charset="0"/>
              </a:rPr>
              <a:t>EMBEDDING</a:t>
            </a:r>
            <a:r>
              <a:rPr lang="en-US" altLang="ko-KR">
                <a:solidFill>
                  <a:srgbClr val="1F2025"/>
                </a:solidFill>
                <a:latin typeface="Calibri" panose="020F0502020204030204" pitchFamily="34" charset="0"/>
                <a:cs typeface="Calibri" panose="020F0502020204030204" pitchFamily="34" charset="0"/>
              </a:rPr>
              <a:t> MATRIX</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98D84E1-9D51-4868-BB6E-968C82050DEA}"/>
              </a:ext>
            </a:extLst>
          </p:cNvPr>
          <p:cNvPicPr>
            <a:picLocks noChangeAspect="1"/>
          </p:cNvPicPr>
          <p:nvPr/>
        </p:nvPicPr>
        <p:blipFill>
          <a:blip r:embed="rId4"/>
          <a:stretch>
            <a:fillRect/>
          </a:stretch>
        </p:blipFill>
        <p:spPr>
          <a:xfrm>
            <a:off x="5449641" y="696817"/>
            <a:ext cx="5904899" cy="4611971"/>
          </a:xfrm>
          <a:prstGeom prst="rect">
            <a:avLst/>
          </a:prstGeom>
        </p:spPr>
      </p:pic>
    </p:spTree>
    <p:extLst>
      <p:ext uri="{BB962C8B-B14F-4D97-AF65-F5344CB8AC3E}">
        <p14:creationId xmlns:p14="http://schemas.microsoft.com/office/powerpoint/2010/main" val="4240897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516183"/>
            <a:ext cx="6673855"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dirty="0" err="1">
                <a:solidFill>
                  <a:srgbClr val="1F2025"/>
                </a:solidFill>
              </a:rPr>
              <a:t>Để</a:t>
            </a:r>
            <a:r>
              <a:rPr lang="en-US" altLang="ko-KR" sz="1800" dirty="0">
                <a:solidFill>
                  <a:srgbClr val="1F2025"/>
                </a:solidFill>
              </a:rPr>
              <a:t>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dirty="0" err="1">
                <a:solidFill>
                  <a:srgbClr val="1F2025"/>
                </a:solidFill>
              </a:rPr>
              <a:t>vị</a:t>
            </a:r>
            <a:r>
              <a:rPr lang="en-US" altLang="ko-KR" sz="1800" dirty="0">
                <a:solidFill>
                  <a:srgbClr val="1F2025"/>
                </a:solidFill>
              </a:rPr>
              <a:t> </a:t>
            </a:r>
            <a:r>
              <a:rPr lang="en-US" altLang="ko-KR" sz="1800" dirty="0" err="1">
                <a:solidFill>
                  <a:srgbClr val="1F2025"/>
                </a:solidFill>
              </a:rPr>
              <a:t>trí</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(token) </a:t>
            </a: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chuỗi</a:t>
            </a:r>
            <a:r>
              <a:rPr lang="en-US" altLang="ko-KR" sz="1800" dirty="0">
                <a:solidFill>
                  <a:srgbClr val="1F2025"/>
                </a:solidFill>
              </a:rPr>
              <a:t>.</a:t>
            </a:r>
          </a:p>
          <a:p>
            <a:pPr marL="285750" indent="-285750">
              <a:buFontTx/>
              <a:buChar char="-"/>
            </a:pPr>
            <a:r>
              <a:rPr lang="en-US" altLang="ko-KR" sz="1800" dirty="0" err="1">
                <a:solidFill>
                  <a:srgbClr val="1F2025"/>
                </a:solidFill>
              </a:rPr>
              <a:t>Có</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bằng</a:t>
            </a:r>
            <a:r>
              <a:rPr lang="en-US" altLang="ko-KR" sz="1800" dirty="0">
                <a:solidFill>
                  <a:srgbClr val="1F2025"/>
                </a:solidFill>
              </a:rPr>
              <a:t> </a:t>
            </a:r>
            <a:r>
              <a:rPr lang="en-US" altLang="ko-KR" sz="1800" dirty="0" err="1">
                <a:solidFill>
                  <a:srgbClr val="1F2025"/>
                </a:solidFill>
              </a:rPr>
              <a:t>với</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embedding.</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7C3598F0-F1CF-C399-F5E0-38D8FFF5DB7E}"/>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POSITIONAL ENCODING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92EB658-D749-38AC-F20C-66400A7012F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657669" y="2721204"/>
            <a:ext cx="6673855" cy="1501130"/>
          </a:xfrm>
          <a:prstGeom prst="rect">
            <a:avLst/>
          </a:prstGeom>
        </p:spPr>
      </p:pic>
      <p:pic>
        <p:nvPicPr>
          <p:cNvPr id="5" name="Picture 4">
            <a:extLst>
              <a:ext uri="{FF2B5EF4-FFF2-40B4-BE49-F238E27FC236}">
                <a16:creationId xmlns:a16="http://schemas.microsoft.com/office/drawing/2014/main" id="{AE35FF44-A0F9-42C1-A44E-7D011CBB4433}"/>
              </a:ext>
            </a:extLst>
          </p:cNvPr>
          <p:cNvPicPr>
            <a:picLocks noChangeAspect="1"/>
          </p:cNvPicPr>
          <p:nvPr/>
        </p:nvPicPr>
        <p:blipFill>
          <a:blip r:embed="rId5"/>
          <a:stretch>
            <a:fillRect/>
          </a:stretch>
        </p:blipFill>
        <p:spPr>
          <a:xfrm>
            <a:off x="3903014" y="4828786"/>
            <a:ext cx="4143375" cy="895350"/>
          </a:xfrm>
          <a:prstGeom prst="rect">
            <a:avLst/>
          </a:prstGeom>
        </p:spPr>
      </p:pic>
    </p:spTree>
    <p:extLst>
      <p:ext uri="{BB962C8B-B14F-4D97-AF65-F5344CB8AC3E}">
        <p14:creationId xmlns:p14="http://schemas.microsoft.com/office/powerpoint/2010/main" val="516086398"/>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F2025"/>
        </a:solidFill>
        <a:ln w="9525" cap="flat">
          <a:noFill/>
          <a:prstDash val="solid"/>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4149</TotalTime>
  <Words>2123</Words>
  <Application>Microsoft Office PowerPoint</Application>
  <PresentationFormat>Widescreen</PresentationFormat>
  <Paragraphs>227</Paragraphs>
  <Slides>46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맑은 고딕</vt:lpstr>
      <vt:lpstr>Arial</vt:lpstr>
      <vt:lpstr>Calibri</vt:lpstr>
      <vt:lpstr>Calibri (Body)</vt:lpstr>
      <vt:lpstr>Cambria Math</vt:lpstr>
      <vt:lpstr>Tahoma</vt:lpstr>
      <vt:lpstr>Wingdings</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Vũ Hưng</cp:lastModifiedBy>
  <cp:revision>276</cp:revision>
  <dcterms:created xsi:type="dcterms:W3CDTF">2019-04-06T05:20:47Z</dcterms:created>
  <dcterms:modified xsi:type="dcterms:W3CDTF">2022-12-20T16:11:54Z</dcterms:modified>
</cp:coreProperties>
</file>